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 id="2147483660" r:id="rId2"/>
    <p:sldMasterId id="2147483662" r:id="rId3"/>
  </p:sldMasterIdLst>
  <p:notesMasterIdLst>
    <p:notesMasterId r:id="rId21"/>
  </p:notesMasterIdLst>
  <p:sldIdLst>
    <p:sldId id="276" r:id="rId4"/>
    <p:sldId id="266" r:id="rId5"/>
    <p:sldId id="265" r:id="rId6"/>
    <p:sldId id="277" r:id="rId7"/>
    <p:sldId id="260" r:id="rId8"/>
    <p:sldId id="258" r:id="rId9"/>
    <p:sldId id="264" r:id="rId10"/>
    <p:sldId id="259" r:id="rId11"/>
    <p:sldId id="282" r:id="rId12"/>
    <p:sldId id="275" r:id="rId13"/>
    <p:sldId id="272" r:id="rId14"/>
    <p:sldId id="263" r:id="rId15"/>
    <p:sldId id="267" r:id="rId16"/>
    <p:sldId id="257" r:id="rId17"/>
    <p:sldId id="269" r:id="rId18"/>
    <p:sldId id="262" r:id="rId19"/>
    <p:sldId id="281" r:id="rId20"/>
  </p:sldIdLst>
  <p:sldSz cx="12192000" cy="6858000"/>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7" d="100"/>
          <a:sy n="87" d="100"/>
        </p:scale>
        <p:origin x="51" y="132"/>
      </p:cViewPr>
      <p:guideLst/>
    </p:cSldViewPr>
  </p:slideViewPr>
  <p:notesTextViewPr>
    <p:cViewPr>
      <p:scale>
        <a:sx n="1" d="1"/>
        <a:sy n="1" d="1"/>
      </p:scale>
      <p:origin x="0" y="0"/>
    </p:cViewPr>
  </p:notesTextViewPr>
  <p:sorterViewPr>
    <p:cViewPr>
      <p:scale>
        <a:sx n="100" d="100"/>
        <a:sy n="100" d="100"/>
      </p:scale>
      <p:origin x="0" y="-187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1E80C6EA-FCBE-4928-913C-313E1B4056F3}" type="datetimeFigureOut">
              <a:rPr lang="en-NZ" smtClean="0"/>
              <a:t>27/07/2016</a:t>
            </a:fld>
            <a:endParaRPr lang="en-NZ"/>
          </a:p>
        </p:txBody>
      </p:sp>
      <p:sp>
        <p:nvSpPr>
          <p:cNvPr id="4" name="Slide Image Placeholder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6" name="Footer Placeholder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76536EB1-254F-4352-9F4B-76B5DA986E00}" type="slidenum">
              <a:rPr lang="en-NZ" smtClean="0"/>
              <a:t>‹#›</a:t>
            </a:fld>
            <a:endParaRPr lang="en-NZ"/>
          </a:p>
        </p:txBody>
      </p:sp>
    </p:spTree>
    <p:extLst>
      <p:ext uri="{BB962C8B-B14F-4D97-AF65-F5344CB8AC3E}">
        <p14:creationId xmlns:p14="http://schemas.microsoft.com/office/powerpoint/2010/main" val="445089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lvl="0"/>
            <a:r>
              <a:rPr lang="en-NZ" sz="1400" dirty="0">
                <a:solidFill>
                  <a:schemeClr val="tx1"/>
                </a:solidFill>
              </a:rPr>
              <a:t>The international human rights framework has its foundations in the Universal Declaration of Human Rights, adopted by the UN General Assembly on 10 December 1948.</a:t>
            </a:r>
          </a:p>
          <a:p>
            <a:pPr lvl="0"/>
            <a:endParaRPr lang="en-NZ" sz="1400" dirty="0">
              <a:solidFill>
                <a:schemeClr val="tx1"/>
              </a:solidFill>
            </a:endParaRPr>
          </a:p>
          <a:p>
            <a:pPr lvl="0"/>
            <a:r>
              <a:rPr lang="en-NZ" sz="1400" dirty="0">
                <a:solidFill>
                  <a:schemeClr val="tx1"/>
                </a:solidFill>
              </a:rPr>
              <a:t>The UDHR was followed by two Covenants affirming fundamental civil and political rights,</a:t>
            </a:r>
            <a:r>
              <a:rPr lang="en-NZ" sz="1400" baseline="0" dirty="0">
                <a:solidFill>
                  <a:schemeClr val="tx1"/>
                </a:solidFill>
              </a:rPr>
              <a:t> and</a:t>
            </a:r>
            <a:r>
              <a:rPr lang="en-NZ" sz="1400" dirty="0">
                <a:solidFill>
                  <a:schemeClr val="tx1"/>
                </a:solidFill>
              </a:rPr>
              <a:t> economic, social and cultural rights.  Collectively, these are referred to as the International Bill of Rights.</a:t>
            </a:r>
          </a:p>
          <a:p>
            <a:pPr lvl="0"/>
            <a:endParaRPr lang="en-NZ" sz="14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NZ" sz="1400" dirty="0">
                <a:solidFill>
                  <a:schemeClr val="tx1"/>
                </a:solidFill>
              </a:rPr>
              <a:t>There are also seven Conventions covering racial discrimination, children, torture, women, disability, migrant workers, and enforced disappearances.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NZ" sz="14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NZ" sz="1400" dirty="0">
                <a:solidFill>
                  <a:schemeClr val="tx1"/>
                </a:solidFill>
              </a:rPr>
              <a:t>Legally speaking there is no difference between a Covenant and a Convention</a:t>
            </a:r>
            <a:r>
              <a:rPr lang="en-NZ" sz="1400" baseline="0" dirty="0">
                <a:solidFill>
                  <a:schemeClr val="tx1"/>
                </a:solidFill>
              </a:rPr>
              <a:t> but</a:t>
            </a:r>
            <a:r>
              <a:rPr lang="en-NZ" sz="1400" dirty="0">
                <a:solidFill>
                  <a:schemeClr val="tx1"/>
                </a:solidFill>
              </a:rPr>
              <a:t>,</a:t>
            </a:r>
            <a:r>
              <a:rPr lang="en-NZ" sz="1400" baseline="0" dirty="0">
                <a:solidFill>
                  <a:schemeClr val="tx1"/>
                </a:solidFill>
              </a:rPr>
              <a:t> i</a:t>
            </a:r>
            <a:r>
              <a:rPr lang="en-NZ" sz="1400" dirty="0">
                <a:solidFill>
                  <a:schemeClr val="tx1"/>
                </a:solidFill>
              </a:rPr>
              <a:t>n broad terms, the UDHR and the Covenants affirm the rights enjoyed equally by everyone. The Conventions affirm those rights in respect of specific vulnerable groups.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NZ" sz="14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NZ" sz="1400" dirty="0">
                <a:solidFill>
                  <a:schemeClr val="tx1"/>
                </a:solidFill>
              </a:rPr>
              <a:t>New Zealand</a:t>
            </a:r>
            <a:r>
              <a:rPr lang="en-NZ" sz="1400" baseline="0" dirty="0">
                <a:solidFill>
                  <a:schemeClr val="tx1"/>
                </a:solidFill>
              </a:rPr>
              <a:t> has ratified both Covenants and five of the Conventions.  It has not ratified the Convention on Enforced Disappearances or the Convention on Migrant Workers.</a:t>
            </a:r>
            <a:endParaRPr lang="en-NZ" sz="1400" dirty="0">
              <a:solidFill>
                <a:schemeClr val="tx1"/>
              </a:solidFill>
            </a:endParaRPr>
          </a:p>
          <a:p>
            <a:pPr lvl="0"/>
            <a:endParaRPr lang="en-NZ" sz="14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NZ" sz="1400" dirty="0">
                <a:solidFill>
                  <a:schemeClr val="tx1"/>
                </a:solidFill>
              </a:rPr>
              <a:t>Several treaties have optional protocols that contain additional commitments. </a:t>
            </a:r>
            <a:r>
              <a:rPr lang="en-NZ" sz="1400" baseline="0" dirty="0">
                <a:solidFill>
                  <a:schemeClr val="tx1"/>
                </a:solidFill>
              </a:rPr>
              <a:t>The only optional protocols New Zealand has not ratified all relate to individual communications.  These are complaints from individuals that their rights have been breached.</a:t>
            </a:r>
          </a:p>
        </p:txBody>
      </p:sp>
      <p:sp>
        <p:nvSpPr>
          <p:cNvPr id="4" name="Slide Number Placeholder 3"/>
          <p:cNvSpPr>
            <a:spLocks noGrp="1"/>
          </p:cNvSpPr>
          <p:nvPr>
            <p:ph type="sldNum" sz="quarter" idx="10"/>
          </p:nvPr>
        </p:nvSpPr>
        <p:spPr/>
        <p:txBody>
          <a:bodyPr/>
          <a:lstStyle/>
          <a:p>
            <a:fld id="{1B66840D-46F2-4ADC-8525-BC5F4B02E90F}" type="slidenum">
              <a:rPr lang="en-NZ" smtClean="0"/>
              <a:pPr/>
              <a:t>6</a:t>
            </a:fld>
            <a:endParaRPr lang="en-NZ"/>
          </a:p>
        </p:txBody>
      </p:sp>
    </p:spTree>
    <p:extLst>
      <p:ext uri="{BB962C8B-B14F-4D97-AF65-F5344CB8AC3E}">
        <p14:creationId xmlns:p14="http://schemas.microsoft.com/office/powerpoint/2010/main" val="1830681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lvl="0"/>
            <a:r>
              <a:rPr lang="en-NZ" sz="1400" dirty="0">
                <a:solidFill>
                  <a:schemeClr val="tx1"/>
                </a:solidFill>
              </a:rPr>
              <a:t>The international human rights framework has its foundations in the Universal Declaration of Human Rights, adopted by the UN General Assembly on 10 December 1948.</a:t>
            </a:r>
          </a:p>
          <a:p>
            <a:pPr lvl="0"/>
            <a:endParaRPr lang="en-NZ" sz="1400" dirty="0">
              <a:solidFill>
                <a:schemeClr val="tx1"/>
              </a:solidFill>
            </a:endParaRPr>
          </a:p>
          <a:p>
            <a:pPr lvl="0"/>
            <a:r>
              <a:rPr lang="en-NZ" sz="1400" dirty="0">
                <a:solidFill>
                  <a:schemeClr val="tx1"/>
                </a:solidFill>
              </a:rPr>
              <a:t>The UDHR was followed by two Covenants affirming fundamental civil and political rights,</a:t>
            </a:r>
            <a:r>
              <a:rPr lang="en-NZ" sz="1400" baseline="0" dirty="0">
                <a:solidFill>
                  <a:schemeClr val="tx1"/>
                </a:solidFill>
              </a:rPr>
              <a:t> and</a:t>
            </a:r>
            <a:r>
              <a:rPr lang="en-NZ" sz="1400" dirty="0">
                <a:solidFill>
                  <a:schemeClr val="tx1"/>
                </a:solidFill>
              </a:rPr>
              <a:t> economic, social and cultural rights.  Collectively, these are referred to as the International Bill of Rights.</a:t>
            </a:r>
          </a:p>
          <a:p>
            <a:pPr lvl="0"/>
            <a:endParaRPr lang="en-NZ" sz="14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NZ" sz="1400" dirty="0">
                <a:solidFill>
                  <a:schemeClr val="tx1"/>
                </a:solidFill>
              </a:rPr>
              <a:t>There are also seven Conventions covering racial discrimination, children, torture, women, disability, migrant workers, and enforced disappearances.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NZ" sz="14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NZ" sz="1400" dirty="0">
                <a:solidFill>
                  <a:schemeClr val="tx1"/>
                </a:solidFill>
              </a:rPr>
              <a:t>Legally speaking there is no difference between a Covenant and a Convention</a:t>
            </a:r>
            <a:r>
              <a:rPr lang="en-NZ" sz="1400" baseline="0" dirty="0">
                <a:solidFill>
                  <a:schemeClr val="tx1"/>
                </a:solidFill>
              </a:rPr>
              <a:t> but</a:t>
            </a:r>
            <a:r>
              <a:rPr lang="en-NZ" sz="1400" dirty="0">
                <a:solidFill>
                  <a:schemeClr val="tx1"/>
                </a:solidFill>
              </a:rPr>
              <a:t>,</a:t>
            </a:r>
            <a:r>
              <a:rPr lang="en-NZ" sz="1400" baseline="0" dirty="0">
                <a:solidFill>
                  <a:schemeClr val="tx1"/>
                </a:solidFill>
              </a:rPr>
              <a:t> i</a:t>
            </a:r>
            <a:r>
              <a:rPr lang="en-NZ" sz="1400" dirty="0">
                <a:solidFill>
                  <a:schemeClr val="tx1"/>
                </a:solidFill>
              </a:rPr>
              <a:t>n broad terms, the UDHR and the Covenants affirm the rights enjoyed equally by everyone. The Conventions affirm those rights in respect of specific vulnerable groups.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NZ" sz="14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NZ" sz="1400" dirty="0">
                <a:solidFill>
                  <a:schemeClr val="tx1"/>
                </a:solidFill>
              </a:rPr>
              <a:t>New Zealand</a:t>
            </a:r>
            <a:r>
              <a:rPr lang="en-NZ" sz="1400" baseline="0" dirty="0">
                <a:solidFill>
                  <a:schemeClr val="tx1"/>
                </a:solidFill>
              </a:rPr>
              <a:t> has ratified both Covenants and five of the Conventions.  It has not ratified the Convention on Enforced Disappearances or the Convention on Migrant Workers.</a:t>
            </a:r>
            <a:endParaRPr lang="en-NZ" sz="1400" dirty="0">
              <a:solidFill>
                <a:schemeClr val="tx1"/>
              </a:solidFill>
            </a:endParaRPr>
          </a:p>
          <a:p>
            <a:pPr lvl="0"/>
            <a:endParaRPr lang="en-NZ" sz="14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NZ" sz="1400" dirty="0">
                <a:solidFill>
                  <a:schemeClr val="tx1"/>
                </a:solidFill>
              </a:rPr>
              <a:t>Several treaties have optional protocols that contain additional commitments. </a:t>
            </a:r>
            <a:r>
              <a:rPr lang="en-NZ" sz="1400" baseline="0" dirty="0">
                <a:solidFill>
                  <a:schemeClr val="tx1"/>
                </a:solidFill>
              </a:rPr>
              <a:t>The only optional protocols New Zealand has not ratified all relate to individual communications.  These are complaints from individuals that their rights have been breached.</a:t>
            </a:r>
          </a:p>
        </p:txBody>
      </p:sp>
      <p:sp>
        <p:nvSpPr>
          <p:cNvPr id="4" name="Slide Number Placeholder 3"/>
          <p:cNvSpPr>
            <a:spLocks noGrp="1"/>
          </p:cNvSpPr>
          <p:nvPr>
            <p:ph type="sldNum" sz="quarter" idx="10"/>
          </p:nvPr>
        </p:nvSpPr>
        <p:spPr/>
        <p:txBody>
          <a:bodyPr/>
          <a:lstStyle/>
          <a:p>
            <a:fld id="{1B66840D-46F2-4ADC-8525-BC5F4B02E90F}" type="slidenum">
              <a:rPr lang="en-NZ" smtClean="0"/>
              <a:pPr/>
              <a:t>8</a:t>
            </a:fld>
            <a:endParaRPr lang="en-NZ"/>
          </a:p>
        </p:txBody>
      </p:sp>
    </p:spTree>
    <p:extLst>
      <p:ext uri="{BB962C8B-B14F-4D97-AF65-F5344CB8AC3E}">
        <p14:creationId xmlns:p14="http://schemas.microsoft.com/office/powerpoint/2010/main" val="2192539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Adopting</a:t>
            </a:r>
            <a:r>
              <a:rPr lang="en-NZ" baseline="0" dirty="0"/>
              <a:t> Rayden’s </a:t>
            </a:r>
            <a:r>
              <a:rPr lang="en-NZ" baseline="0" dirty="0" err="1"/>
              <a:t>defintion</a:t>
            </a:r>
            <a:r>
              <a:rPr lang="en-NZ" baseline="0" dirty="0"/>
              <a:t> we need to look at Goals 1 2 3 4  8 and 10</a:t>
            </a:r>
            <a:endParaRPr lang="en-NZ"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3532819-16AA-4E9B-B451-F4D13F6D064C}" type="slidenum">
              <a:rPr kumimoji="0" lang="en-NZ"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a:t>
            </a:fld>
            <a:endParaRPr kumimoji="0" lang="en-NZ"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5669516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extLst>
      <p:ext uri="{BB962C8B-B14F-4D97-AF65-F5344CB8AC3E}">
        <p14:creationId xmlns:p14="http://schemas.microsoft.com/office/powerpoint/2010/main" val="10752988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NZ"/>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Z"/>
          </a:p>
        </p:txBody>
      </p:sp>
      <p:sp>
        <p:nvSpPr>
          <p:cNvPr id="4" name="Date Placeholder 3"/>
          <p:cNvSpPr>
            <a:spLocks noGrp="1"/>
          </p:cNvSpPr>
          <p:nvPr>
            <p:ph type="dt" sz="half" idx="10"/>
          </p:nvPr>
        </p:nvSpPr>
        <p:spPr/>
        <p:txBody>
          <a:bodyPr/>
          <a:lstStyle/>
          <a:p>
            <a:fld id="{F8D16CC6-56B4-4B59-B5E8-B2B47B91A0A5}" type="datetimeFigureOut">
              <a:rPr lang="en-NZ" smtClean="0"/>
              <a:t>27/07/2016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B4633D95-F9D3-4430-8A95-27F2782E95C3}" type="slidenum">
              <a:rPr lang="en-NZ" smtClean="0"/>
              <a:t>‹#›</a:t>
            </a:fld>
            <a:endParaRPr lang="en-NZ"/>
          </a:p>
        </p:txBody>
      </p:sp>
    </p:spTree>
    <p:extLst>
      <p:ext uri="{BB962C8B-B14F-4D97-AF65-F5344CB8AC3E}">
        <p14:creationId xmlns:p14="http://schemas.microsoft.com/office/powerpoint/2010/main" val="33579511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F8D16CC6-56B4-4B59-B5E8-B2B47B91A0A5}" type="datetimeFigureOut">
              <a:rPr lang="en-NZ" smtClean="0"/>
              <a:t>27/07/2016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B4633D95-F9D3-4430-8A95-27F2782E95C3}" type="slidenum">
              <a:rPr lang="en-NZ" smtClean="0"/>
              <a:t>‹#›</a:t>
            </a:fld>
            <a:endParaRPr lang="en-NZ"/>
          </a:p>
        </p:txBody>
      </p:sp>
    </p:spTree>
    <p:extLst>
      <p:ext uri="{BB962C8B-B14F-4D97-AF65-F5344CB8AC3E}">
        <p14:creationId xmlns:p14="http://schemas.microsoft.com/office/powerpoint/2010/main" val="4093570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NZ"/>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F8D16CC6-56B4-4B59-B5E8-B2B47B91A0A5}" type="datetimeFigureOut">
              <a:rPr lang="en-NZ" smtClean="0"/>
              <a:t>27/07/2016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B4633D95-F9D3-4430-8A95-27F2782E95C3}" type="slidenum">
              <a:rPr lang="en-NZ" smtClean="0"/>
              <a:t>‹#›</a:t>
            </a:fld>
            <a:endParaRPr lang="en-NZ"/>
          </a:p>
        </p:txBody>
      </p:sp>
    </p:spTree>
    <p:extLst>
      <p:ext uri="{BB962C8B-B14F-4D97-AF65-F5344CB8AC3E}">
        <p14:creationId xmlns:p14="http://schemas.microsoft.com/office/powerpoint/2010/main" val="25337098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cSld name="1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0201" y="748351"/>
            <a:ext cx="7315200" cy="566738"/>
          </a:xfrm>
        </p:spPr>
        <p:txBody>
          <a:bodyPr anchor="b"/>
          <a:lstStyle>
            <a:lvl1pPr algn="l">
              <a:defRPr sz="2000" b="1"/>
            </a:lvl1pPr>
          </a:lstStyle>
          <a:p>
            <a:r>
              <a:rPr lang="en-AU" dirty="0"/>
              <a:t>Click to edit Master title style</a:t>
            </a:r>
            <a:endParaRPr lang="en-US" dirty="0"/>
          </a:p>
        </p:txBody>
      </p:sp>
      <p:sp>
        <p:nvSpPr>
          <p:cNvPr id="3" name="Picture Placeholder 2"/>
          <p:cNvSpPr>
            <a:spLocks noGrp="1"/>
          </p:cNvSpPr>
          <p:nvPr>
            <p:ph type="pic" idx="1"/>
          </p:nvPr>
        </p:nvSpPr>
        <p:spPr>
          <a:xfrm>
            <a:off x="9174027" y="732833"/>
            <a:ext cx="2080791" cy="1731407"/>
          </a:xfrm>
        </p:spPr>
        <p:txBody>
          <a:bodyPr/>
          <a:lstStyle>
            <a:lvl1pPr marL="0" indent="0">
              <a:buNone/>
              <a:defRPr sz="3200"/>
            </a:lvl1pPr>
            <a:lvl2pPr marL="457177"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endParaRPr lang="en-US"/>
          </a:p>
        </p:txBody>
      </p:sp>
      <p:sp>
        <p:nvSpPr>
          <p:cNvPr id="4" name="Text Placeholder 3"/>
          <p:cNvSpPr>
            <a:spLocks noGrp="1"/>
          </p:cNvSpPr>
          <p:nvPr>
            <p:ph type="body" sz="half" idx="2"/>
          </p:nvPr>
        </p:nvSpPr>
        <p:spPr>
          <a:xfrm>
            <a:off x="890201" y="1315089"/>
            <a:ext cx="7315200" cy="804862"/>
          </a:xfrm>
        </p:spPr>
        <p:txBody>
          <a:bodyPr/>
          <a:lstStyle>
            <a:lvl1pPr marL="0" indent="0">
              <a:buNone/>
              <a:defRPr sz="1400"/>
            </a:lvl1pPr>
            <a:lvl2pPr marL="457177"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AU"/>
              <a:t>Click to edit Master text styles</a:t>
            </a:r>
          </a:p>
        </p:txBody>
      </p:sp>
      <p:sp>
        <p:nvSpPr>
          <p:cNvPr id="6" name="Footer Placeholder 5"/>
          <p:cNvSpPr>
            <a:spLocks noGrp="1"/>
          </p:cNvSpPr>
          <p:nvPr>
            <p:ph type="ftr" sz="quarter" idx="11"/>
          </p:nvPr>
        </p:nvSpPr>
        <p:spPr/>
        <p:txBody>
          <a:bodyPr/>
          <a:lstStyle/>
          <a:p>
            <a:endParaRPr lang="en-US" sz="1800" kern="0" dirty="0">
              <a:solidFill>
                <a:sysClr val="windowText" lastClr="000000"/>
              </a:solidFill>
            </a:endParaRPr>
          </a:p>
        </p:txBody>
      </p:sp>
      <p:sp>
        <p:nvSpPr>
          <p:cNvPr id="7" name="Slide Number Placeholder 6"/>
          <p:cNvSpPr>
            <a:spLocks noGrp="1"/>
          </p:cNvSpPr>
          <p:nvPr>
            <p:ph type="sldNum" sz="quarter" idx="12"/>
          </p:nvPr>
        </p:nvSpPr>
        <p:spPr/>
        <p:txBody>
          <a:bodyPr/>
          <a:lstStyle/>
          <a:p>
            <a:fld id="{FDCDE8C3-140C-344B-BC45-4CA95C3161D5}" type="slidenum">
              <a:rPr lang="en-US" sz="1800" kern="0" smtClean="0">
                <a:solidFill>
                  <a:sysClr val="windowText" lastClr="000000"/>
                </a:solidFill>
              </a:rPr>
              <a:pPr/>
              <a:t>‹#›</a:t>
            </a:fld>
            <a:endParaRPr lang="en-US" sz="1800" kern="0">
              <a:solidFill>
                <a:sysClr val="windowText" lastClr="000000"/>
              </a:solidFill>
            </a:endParaRPr>
          </a:p>
        </p:txBody>
      </p:sp>
      <p:pic>
        <p:nvPicPr>
          <p:cNvPr id="8" name="Picture 7" descr="HRC new logo.jpg"/>
          <p:cNvPicPr>
            <a:picLocks noChangeAspect="1"/>
          </p:cNvPicPr>
          <p:nvPr userDrawn="1"/>
        </p:nvPicPr>
        <p:blipFill>
          <a:blip r:embed="rId2" cstate="print"/>
          <a:stretch>
            <a:fillRect/>
          </a:stretch>
        </p:blipFill>
        <p:spPr>
          <a:xfrm>
            <a:off x="8784299" y="404664"/>
            <a:ext cx="2884416" cy="1584176"/>
          </a:xfrm>
          <a:prstGeom prst="rect">
            <a:avLst/>
          </a:prstGeom>
        </p:spPr>
      </p:pic>
    </p:spTree>
    <p:extLst>
      <p:ext uri="{BB962C8B-B14F-4D97-AF65-F5344CB8AC3E}">
        <p14:creationId xmlns:p14="http://schemas.microsoft.com/office/powerpoint/2010/main" val="29301822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cSld name="1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0201" y="748351"/>
            <a:ext cx="7315200" cy="566738"/>
          </a:xfrm>
        </p:spPr>
        <p:txBody>
          <a:bodyPr anchor="b"/>
          <a:lstStyle>
            <a:lvl1pPr algn="l">
              <a:defRPr sz="2000" b="1"/>
            </a:lvl1pPr>
          </a:lstStyle>
          <a:p>
            <a:r>
              <a:rPr lang="en-AU" dirty="0"/>
              <a:t>Click to edit Master title style</a:t>
            </a:r>
            <a:endParaRPr lang="en-US" dirty="0"/>
          </a:p>
        </p:txBody>
      </p:sp>
      <p:sp>
        <p:nvSpPr>
          <p:cNvPr id="3" name="Picture Placeholder 2"/>
          <p:cNvSpPr>
            <a:spLocks noGrp="1"/>
          </p:cNvSpPr>
          <p:nvPr>
            <p:ph type="pic" idx="1"/>
          </p:nvPr>
        </p:nvSpPr>
        <p:spPr>
          <a:xfrm>
            <a:off x="9174027" y="732833"/>
            <a:ext cx="2080791" cy="1731407"/>
          </a:xfrm>
        </p:spPr>
        <p:txBody>
          <a:bodyPr/>
          <a:lstStyle>
            <a:lvl1pPr marL="0" indent="0">
              <a:buNone/>
              <a:defRPr sz="3200"/>
            </a:lvl1pPr>
            <a:lvl2pPr marL="457177"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endParaRPr lang="en-US"/>
          </a:p>
        </p:txBody>
      </p:sp>
      <p:sp>
        <p:nvSpPr>
          <p:cNvPr id="4" name="Text Placeholder 3"/>
          <p:cNvSpPr>
            <a:spLocks noGrp="1"/>
          </p:cNvSpPr>
          <p:nvPr>
            <p:ph type="body" sz="half" idx="2"/>
          </p:nvPr>
        </p:nvSpPr>
        <p:spPr>
          <a:xfrm>
            <a:off x="890201" y="1315089"/>
            <a:ext cx="7315200" cy="804862"/>
          </a:xfrm>
        </p:spPr>
        <p:txBody>
          <a:bodyPr/>
          <a:lstStyle>
            <a:lvl1pPr marL="0" indent="0">
              <a:buNone/>
              <a:defRPr sz="1400"/>
            </a:lvl1pPr>
            <a:lvl2pPr marL="457177"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AU"/>
              <a:t>Click to edit Master text styles</a:t>
            </a:r>
          </a:p>
        </p:txBody>
      </p:sp>
      <p:sp>
        <p:nvSpPr>
          <p:cNvPr id="6" name="Footer Placeholder 5"/>
          <p:cNvSpPr>
            <a:spLocks noGrp="1"/>
          </p:cNvSpPr>
          <p:nvPr>
            <p:ph type="ftr" sz="quarter" idx="11"/>
          </p:nvPr>
        </p:nvSpPr>
        <p:spPr/>
        <p:txBody>
          <a:bodyPr/>
          <a:lstStyle/>
          <a:p>
            <a:endParaRPr lang="en-US" sz="1800" kern="0"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DCDE8C3-140C-344B-BC45-4CA95C3161D5}" type="slidenum">
              <a:rPr lang="en-US" sz="1800" kern="0" smtClean="0">
                <a:solidFill>
                  <a:prstClr val="black">
                    <a:tint val="75000"/>
                  </a:prstClr>
                </a:solidFill>
              </a:rPr>
              <a:pPr/>
              <a:t>‹#›</a:t>
            </a:fld>
            <a:endParaRPr lang="en-US" sz="1800" kern="0">
              <a:solidFill>
                <a:prstClr val="black">
                  <a:tint val="75000"/>
                </a:prstClr>
              </a:solidFill>
            </a:endParaRPr>
          </a:p>
        </p:txBody>
      </p:sp>
    </p:spTree>
    <p:extLst>
      <p:ext uri="{BB962C8B-B14F-4D97-AF65-F5344CB8AC3E}">
        <p14:creationId xmlns:p14="http://schemas.microsoft.com/office/powerpoint/2010/main" val="18435259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F8D16CC6-56B4-4B59-B5E8-B2B47B91A0A5}" type="datetimeFigureOut">
              <a:rPr lang="en-NZ" smtClean="0"/>
              <a:t>27/07/2016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B4633D95-F9D3-4430-8A95-27F2782E95C3}" type="slidenum">
              <a:rPr lang="en-NZ" smtClean="0"/>
              <a:t>‹#›</a:t>
            </a:fld>
            <a:endParaRPr lang="en-NZ"/>
          </a:p>
        </p:txBody>
      </p:sp>
    </p:spTree>
    <p:extLst>
      <p:ext uri="{BB962C8B-B14F-4D97-AF65-F5344CB8AC3E}">
        <p14:creationId xmlns:p14="http://schemas.microsoft.com/office/powerpoint/2010/main" val="4014428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NZ"/>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8D16CC6-56B4-4B59-B5E8-B2B47B91A0A5}" type="datetimeFigureOut">
              <a:rPr lang="en-NZ" smtClean="0"/>
              <a:t>27/07/2016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B4633D95-F9D3-4430-8A95-27F2782E95C3}" type="slidenum">
              <a:rPr lang="en-NZ" smtClean="0"/>
              <a:t>‹#›</a:t>
            </a:fld>
            <a:endParaRPr lang="en-NZ"/>
          </a:p>
        </p:txBody>
      </p:sp>
    </p:spTree>
    <p:extLst>
      <p:ext uri="{BB962C8B-B14F-4D97-AF65-F5344CB8AC3E}">
        <p14:creationId xmlns:p14="http://schemas.microsoft.com/office/powerpoint/2010/main" val="20337844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Date Placeholder 4"/>
          <p:cNvSpPr>
            <a:spLocks noGrp="1"/>
          </p:cNvSpPr>
          <p:nvPr>
            <p:ph type="dt" sz="half" idx="10"/>
          </p:nvPr>
        </p:nvSpPr>
        <p:spPr/>
        <p:txBody>
          <a:bodyPr/>
          <a:lstStyle/>
          <a:p>
            <a:fld id="{F8D16CC6-56B4-4B59-B5E8-B2B47B91A0A5}" type="datetimeFigureOut">
              <a:rPr lang="en-NZ" smtClean="0"/>
              <a:t>27/07/2016</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B4633D95-F9D3-4430-8A95-27F2782E95C3}" type="slidenum">
              <a:rPr lang="en-NZ" smtClean="0"/>
              <a:t>‹#›</a:t>
            </a:fld>
            <a:endParaRPr lang="en-NZ"/>
          </a:p>
        </p:txBody>
      </p:sp>
    </p:spTree>
    <p:extLst>
      <p:ext uri="{BB962C8B-B14F-4D97-AF65-F5344CB8AC3E}">
        <p14:creationId xmlns:p14="http://schemas.microsoft.com/office/powerpoint/2010/main" val="1935436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NZ"/>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7" name="Date Placeholder 6"/>
          <p:cNvSpPr>
            <a:spLocks noGrp="1"/>
          </p:cNvSpPr>
          <p:nvPr>
            <p:ph type="dt" sz="half" idx="10"/>
          </p:nvPr>
        </p:nvSpPr>
        <p:spPr/>
        <p:txBody>
          <a:bodyPr/>
          <a:lstStyle/>
          <a:p>
            <a:fld id="{F8D16CC6-56B4-4B59-B5E8-B2B47B91A0A5}" type="datetimeFigureOut">
              <a:rPr lang="en-NZ" smtClean="0"/>
              <a:t>27/07/2016</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B4633D95-F9D3-4430-8A95-27F2782E95C3}" type="slidenum">
              <a:rPr lang="en-NZ" smtClean="0"/>
              <a:t>‹#›</a:t>
            </a:fld>
            <a:endParaRPr lang="en-NZ"/>
          </a:p>
        </p:txBody>
      </p:sp>
    </p:spTree>
    <p:extLst>
      <p:ext uri="{BB962C8B-B14F-4D97-AF65-F5344CB8AC3E}">
        <p14:creationId xmlns:p14="http://schemas.microsoft.com/office/powerpoint/2010/main" val="38334329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Date Placeholder 2"/>
          <p:cNvSpPr>
            <a:spLocks noGrp="1"/>
          </p:cNvSpPr>
          <p:nvPr>
            <p:ph type="dt" sz="half" idx="10"/>
          </p:nvPr>
        </p:nvSpPr>
        <p:spPr/>
        <p:txBody>
          <a:bodyPr/>
          <a:lstStyle/>
          <a:p>
            <a:fld id="{F8D16CC6-56B4-4B59-B5E8-B2B47B91A0A5}" type="datetimeFigureOut">
              <a:rPr lang="en-NZ" smtClean="0"/>
              <a:t>27/07/2016</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B4633D95-F9D3-4430-8A95-27F2782E95C3}" type="slidenum">
              <a:rPr lang="en-NZ" smtClean="0"/>
              <a:t>‹#›</a:t>
            </a:fld>
            <a:endParaRPr lang="en-NZ"/>
          </a:p>
        </p:txBody>
      </p:sp>
    </p:spTree>
    <p:extLst>
      <p:ext uri="{BB962C8B-B14F-4D97-AF65-F5344CB8AC3E}">
        <p14:creationId xmlns:p14="http://schemas.microsoft.com/office/powerpoint/2010/main" val="26175187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D16CC6-56B4-4B59-B5E8-B2B47B91A0A5}" type="datetimeFigureOut">
              <a:rPr lang="en-NZ" smtClean="0"/>
              <a:t>27/07/2016</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B4633D95-F9D3-4430-8A95-27F2782E95C3}" type="slidenum">
              <a:rPr lang="en-NZ" smtClean="0"/>
              <a:t>‹#›</a:t>
            </a:fld>
            <a:endParaRPr lang="en-NZ"/>
          </a:p>
        </p:txBody>
      </p:sp>
    </p:spTree>
    <p:extLst>
      <p:ext uri="{BB962C8B-B14F-4D97-AF65-F5344CB8AC3E}">
        <p14:creationId xmlns:p14="http://schemas.microsoft.com/office/powerpoint/2010/main" val="24425342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Z"/>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8D16CC6-56B4-4B59-B5E8-B2B47B91A0A5}" type="datetimeFigureOut">
              <a:rPr lang="en-NZ" smtClean="0"/>
              <a:t>27/07/2016</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B4633D95-F9D3-4430-8A95-27F2782E95C3}" type="slidenum">
              <a:rPr lang="en-NZ" smtClean="0"/>
              <a:t>‹#›</a:t>
            </a:fld>
            <a:endParaRPr lang="en-NZ"/>
          </a:p>
        </p:txBody>
      </p:sp>
    </p:spTree>
    <p:extLst>
      <p:ext uri="{BB962C8B-B14F-4D97-AF65-F5344CB8AC3E}">
        <p14:creationId xmlns:p14="http://schemas.microsoft.com/office/powerpoint/2010/main" val="21380957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Z"/>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8D16CC6-56B4-4B59-B5E8-B2B47B91A0A5}" type="datetimeFigureOut">
              <a:rPr lang="en-NZ" smtClean="0"/>
              <a:t>27/07/2016</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B4633D95-F9D3-4430-8A95-27F2782E95C3}" type="slidenum">
              <a:rPr lang="en-NZ" smtClean="0"/>
              <a:t>‹#›</a:t>
            </a:fld>
            <a:endParaRPr lang="en-NZ"/>
          </a:p>
        </p:txBody>
      </p:sp>
    </p:spTree>
    <p:extLst>
      <p:ext uri="{BB962C8B-B14F-4D97-AF65-F5344CB8AC3E}">
        <p14:creationId xmlns:p14="http://schemas.microsoft.com/office/powerpoint/2010/main" val="2115080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NZ"/>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D16CC6-56B4-4B59-B5E8-B2B47B91A0A5}" type="datetimeFigureOut">
              <a:rPr lang="en-NZ" smtClean="0"/>
              <a:t>27/07/2016</a:t>
            </a:fld>
            <a:endParaRPr lang="en-NZ"/>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633D95-F9D3-4430-8A95-27F2782E95C3}" type="slidenum">
              <a:rPr lang="en-NZ" smtClean="0"/>
              <a:t>‹#›</a:t>
            </a:fld>
            <a:endParaRPr lang="en-NZ"/>
          </a:p>
        </p:txBody>
      </p:sp>
    </p:spTree>
    <p:extLst>
      <p:ext uri="{BB962C8B-B14F-4D97-AF65-F5344CB8AC3E}">
        <p14:creationId xmlns:p14="http://schemas.microsoft.com/office/powerpoint/2010/main" val="29955226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23392" y="1484784"/>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a:t>Click to edit Master title style</a:t>
            </a:r>
          </a:p>
        </p:txBody>
      </p:sp>
      <p:sp>
        <p:nvSpPr>
          <p:cNvPr id="2051" name="Rectangle 3"/>
          <p:cNvSpPr>
            <a:spLocks noGrp="1" noChangeArrowheads="1"/>
          </p:cNvSpPr>
          <p:nvPr>
            <p:ph type="body" idx="1"/>
          </p:nvPr>
        </p:nvSpPr>
        <p:spPr bwMode="auto">
          <a:xfrm>
            <a:off x="623392" y="2924945"/>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55332"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GB"/>
          </a:p>
        </p:txBody>
      </p:sp>
      <p:sp>
        <p:nvSpPr>
          <p:cNvPr id="355333"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GB"/>
          </a:p>
        </p:txBody>
      </p:sp>
      <p:sp>
        <p:nvSpPr>
          <p:cNvPr id="355334"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B2C5D63D-6CD3-46B6-810C-619FEE9774D9}" type="slidenum">
              <a:rPr lang="en-GB"/>
              <a:pPr>
                <a:defRPr/>
              </a:pPr>
              <a:t>‹#›</a:t>
            </a:fld>
            <a:endParaRPr lang="en-GB"/>
          </a:p>
        </p:txBody>
      </p:sp>
    </p:spTree>
    <p:extLst>
      <p:ext uri="{BB962C8B-B14F-4D97-AF65-F5344CB8AC3E}">
        <p14:creationId xmlns:p14="http://schemas.microsoft.com/office/powerpoint/2010/main" val="127175804"/>
      </p:ext>
    </p:extLst>
  </p:cSld>
  <p:clrMap bg1="lt1" tx1="dk1" bg2="lt2" tx2="dk2" accent1="accent1" accent2="accent2" accent3="accent3" accent4="accent4" accent5="accent5" accent6="accent6" hlink="hlink" folHlink="folHlink"/>
  <p:sldLayoutIdLst>
    <p:sldLayoutId id="2147483661" r:id="rId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35" tIns="45718" rIns="91435" bIns="45718" rtlCol="0" anchor="ctr">
            <a:normAutofit/>
          </a:bodyPr>
          <a:lstStyle/>
          <a:p>
            <a:r>
              <a:rPr lang="en-AU" dirty="0"/>
              <a:t>Click to edit Master title style</a:t>
            </a:r>
            <a:endParaRPr lang="en-US" dirty="0"/>
          </a:p>
        </p:txBody>
      </p:sp>
      <p:sp>
        <p:nvSpPr>
          <p:cNvPr id="3" name="Text Placeholder 2"/>
          <p:cNvSpPr>
            <a:spLocks noGrp="1"/>
          </p:cNvSpPr>
          <p:nvPr>
            <p:ph type="body" idx="1"/>
          </p:nvPr>
        </p:nvSpPr>
        <p:spPr>
          <a:xfrm>
            <a:off x="609600" y="1600206"/>
            <a:ext cx="10972800" cy="4525963"/>
          </a:xfrm>
          <a:prstGeom prst="rect">
            <a:avLst/>
          </a:prstGeom>
        </p:spPr>
        <p:txBody>
          <a:bodyPr vert="horz" lIns="91435" tIns="45718" rIns="91435" bIns="45718" rtlCol="0">
            <a:normAutofit/>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2"/>
          </p:nvPr>
        </p:nvSpPr>
        <p:spPr>
          <a:xfrm>
            <a:off x="609600" y="6356361"/>
            <a:ext cx="2844800" cy="365125"/>
          </a:xfrm>
          <a:prstGeom prst="rect">
            <a:avLst/>
          </a:prstGeom>
        </p:spPr>
        <p:txBody>
          <a:bodyPr vert="horz" lIns="91435" tIns="45718" rIns="91435" bIns="45718" rtlCol="0" anchor="ctr"/>
          <a:lstStyle>
            <a:lvl1pPr algn="l">
              <a:defRPr sz="1200">
                <a:solidFill>
                  <a:schemeClr val="tx1">
                    <a:tint val="75000"/>
                  </a:schemeClr>
                </a:solidFill>
              </a:defRPr>
            </a:lvl1pPr>
          </a:lstStyle>
          <a:p>
            <a:pPr defTabSz="457177"/>
            <a:fld id="{16B5E909-CA3C-0047-84B8-BDCEF544C784}" type="datetimeFigureOut">
              <a:rPr lang="en-US" smtClean="0">
                <a:solidFill>
                  <a:prstClr val="black">
                    <a:tint val="75000"/>
                  </a:prstClr>
                </a:solidFill>
              </a:rPr>
              <a:pPr defTabSz="457177"/>
              <a:t>7/27/2016</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61"/>
            <a:ext cx="3860800" cy="365125"/>
          </a:xfrm>
          <a:prstGeom prst="rect">
            <a:avLst/>
          </a:prstGeom>
        </p:spPr>
        <p:txBody>
          <a:bodyPr vert="horz" lIns="91435" tIns="45718" rIns="91435" bIns="45718" rtlCol="0" anchor="ctr"/>
          <a:lstStyle>
            <a:lvl1pPr algn="ctr">
              <a:defRPr sz="1200">
                <a:solidFill>
                  <a:schemeClr val="tx1">
                    <a:tint val="75000"/>
                  </a:schemeClr>
                </a:solidFill>
              </a:defRPr>
            </a:lvl1pPr>
          </a:lstStyle>
          <a:p>
            <a:pPr defTabSz="457177"/>
            <a:endParaRPr lang="en-US">
              <a:solidFill>
                <a:prstClr val="black">
                  <a:tint val="75000"/>
                </a:prstClr>
              </a:solidFill>
            </a:endParaRPr>
          </a:p>
        </p:txBody>
      </p:sp>
      <p:sp>
        <p:nvSpPr>
          <p:cNvPr id="6" name="Slide Number Placeholder 5"/>
          <p:cNvSpPr>
            <a:spLocks noGrp="1"/>
          </p:cNvSpPr>
          <p:nvPr>
            <p:ph type="sldNum" sz="quarter" idx="4"/>
          </p:nvPr>
        </p:nvSpPr>
        <p:spPr>
          <a:xfrm>
            <a:off x="8737604" y="6356361"/>
            <a:ext cx="2844800" cy="365125"/>
          </a:xfrm>
          <a:prstGeom prst="rect">
            <a:avLst/>
          </a:prstGeom>
        </p:spPr>
        <p:txBody>
          <a:bodyPr vert="horz" lIns="91435" tIns="45718" rIns="91435" bIns="45718" rtlCol="0" anchor="ctr"/>
          <a:lstStyle>
            <a:lvl1pPr algn="r">
              <a:defRPr sz="1200">
                <a:solidFill>
                  <a:schemeClr val="tx1">
                    <a:tint val="75000"/>
                  </a:schemeClr>
                </a:solidFill>
              </a:defRPr>
            </a:lvl1pPr>
          </a:lstStyle>
          <a:p>
            <a:pPr defTabSz="457177"/>
            <a:fld id="{FDCDE8C3-140C-344B-BC45-4CA95C3161D5}" type="slidenum">
              <a:rPr lang="en-US" smtClean="0">
                <a:solidFill>
                  <a:prstClr val="black">
                    <a:tint val="75000"/>
                  </a:prstClr>
                </a:solidFill>
              </a:rPr>
              <a:pPr defTabSz="457177"/>
              <a:t>‹#›</a:t>
            </a:fld>
            <a:endParaRPr lang="en-US">
              <a:solidFill>
                <a:prstClr val="black">
                  <a:tint val="75000"/>
                </a:prstClr>
              </a:solidFill>
            </a:endParaRPr>
          </a:p>
        </p:txBody>
      </p:sp>
    </p:spTree>
    <p:extLst>
      <p:ext uri="{BB962C8B-B14F-4D97-AF65-F5344CB8AC3E}">
        <p14:creationId xmlns:p14="http://schemas.microsoft.com/office/powerpoint/2010/main" val="2209136567"/>
      </p:ext>
    </p:extLst>
  </p:cSld>
  <p:clrMap bg1="lt1" tx1="dk1" bg2="lt2" tx2="dk2" accent1="accent1" accent2="accent2" accent3="accent3" accent4="accent4" accent5="accent5" accent6="accent6" hlink="hlink" folHlink="folHlink"/>
  <p:sldLayoutIdLst>
    <p:sldLayoutId id="2147483663" r:id="rId1"/>
  </p:sldLayoutIdLst>
  <p:txStyles>
    <p:titleStyle>
      <a:lvl1pPr algn="ctr" defTabSz="457177" rtl="0" eaLnBrk="1" latinLnBrk="0" hangingPunct="1">
        <a:spcBef>
          <a:spcPct val="0"/>
        </a:spcBef>
        <a:buNone/>
        <a:defRPr sz="4400" kern="1200">
          <a:solidFill>
            <a:schemeClr val="tx1"/>
          </a:solidFill>
          <a:latin typeface="+mj-lt"/>
          <a:ea typeface="+mj-ea"/>
          <a:cs typeface="+mj-cs"/>
        </a:defRPr>
      </a:lvl1pPr>
    </p:titleStyle>
    <p:body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4" algn="l" defTabSz="457177" rtl="0" eaLnBrk="1" latinLnBrk="0" hangingPunct="1">
        <a:defRPr sz="1800" kern="1200">
          <a:solidFill>
            <a:schemeClr val="tx1"/>
          </a:solidFill>
          <a:latin typeface="+mn-lt"/>
          <a:ea typeface="+mn-ea"/>
          <a:cs typeface="+mn-cs"/>
        </a:defRPr>
      </a:lvl3pPr>
      <a:lvl4pPr marL="1371532" algn="l" defTabSz="457177" rtl="0" eaLnBrk="1" latinLnBrk="0" hangingPunct="1">
        <a:defRPr sz="1800" kern="1200">
          <a:solidFill>
            <a:schemeClr val="tx1"/>
          </a:solidFill>
          <a:latin typeface="+mn-lt"/>
          <a:ea typeface="+mn-ea"/>
          <a:cs typeface="+mn-cs"/>
        </a:defRPr>
      </a:lvl4pPr>
      <a:lvl5pPr marL="1828709" algn="l" defTabSz="457177" rtl="0" eaLnBrk="1" latinLnBrk="0" hangingPunct="1">
        <a:defRPr sz="1800" kern="1200">
          <a:solidFill>
            <a:schemeClr val="tx1"/>
          </a:solidFill>
          <a:latin typeface="+mn-lt"/>
          <a:ea typeface="+mn-ea"/>
          <a:cs typeface="+mn-cs"/>
        </a:defRPr>
      </a:lvl5pPr>
      <a:lvl6pPr marL="2285886" algn="l" defTabSz="457177" rtl="0" eaLnBrk="1" latinLnBrk="0" hangingPunct="1">
        <a:defRPr sz="1800" kern="1200">
          <a:solidFill>
            <a:schemeClr val="tx1"/>
          </a:solidFill>
          <a:latin typeface="+mn-lt"/>
          <a:ea typeface="+mn-ea"/>
          <a:cs typeface="+mn-cs"/>
        </a:defRPr>
      </a:lvl6pPr>
      <a:lvl7pPr marL="2743063" algn="l" defTabSz="457177" rtl="0" eaLnBrk="1" latinLnBrk="0" hangingPunct="1">
        <a:defRPr sz="1800" kern="1200">
          <a:solidFill>
            <a:schemeClr val="tx1"/>
          </a:solidFill>
          <a:latin typeface="+mn-lt"/>
          <a:ea typeface="+mn-ea"/>
          <a:cs typeface="+mn-cs"/>
        </a:defRPr>
      </a:lvl7pPr>
      <a:lvl8pPr marL="3200240" algn="l" defTabSz="457177" rtl="0" eaLnBrk="1" latinLnBrk="0" hangingPunct="1">
        <a:defRPr sz="1800" kern="1200">
          <a:solidFill>
            <a:schemeClr val="tx1"/>
          </a:solidFill>
          <a:latin typeface="+mn-lt"/>
          <a:ea typeface="+mn-ea"/>
          <a:cs typeface="+mn-cs"/>
        </a:defRPr>
      </a:lvl8pPr>
      <a:lvl9pPr marL="3657417" algn="l" defTabSz="4571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hyperlink" Target="http://www.humanrights.dk/human-rights-guide-sdg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humanrights.dk/news/new-paper-human-rights-follow-review-2030-agenda-sustainable-development" TargetMode="External"/><Relationship Id="rId7" Type="http://schemas.openxmlformats.org/officeDocument/2006/relationships/hyperlink" Target="https://www.hrc.co.nz/news/security-review-report-well-judged-proportionate/" TargetMode="External"/><Relationship Id="rId2" Type="http://schemas.openxmlformats.org/officeDocument/2006/relationships/hyperlink" Target="http://www.humanrights.dk/our-work/sustainable-development/human-rights-sdgs" TargetMode="External"/><Relationship Id="rId1" Type="http://schemas.openxmlformats.org/officeDocument/2006/relationships/slideLayout" Target="../slideLayouts/slideLayout2.xml"/><Relationship Id="rId6" Type="http://schemas.openxmlformats.org/officeDocument/2006/relationships/hyperlink" Target="https://cyber.law.harvard.edu/" TargetMode="External"/><Relationship Id="rId5" Type="http://schemas.openxmlformats.org/officeDocument/2006/relationships/hyperlink" Target="http://ssir.org/" TargetMode="External"/><Relationship Id="rId4" Type="http://schemas.openxmlformats.org/officeDocument/2006/relationships/hyperlink" Target="http://www.oecd.org/std/OECD-Measuring-Distance-to-the%20SDGs-Target-Pilot-Study-web.pdf"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7568" y="2060848"/>
            <a:ext cx="5486400" cy="566738"/>
          </a:xfrm>
        </p:spPr>
        <p:txBody>
          <a:bodyPr>
            <a:noAutofit/>
          </a:bodyPr>
          <a:lstStyle/>
          <a:p>
            <a:r>
              <a:rPr lang="en-NZ" sz="3000" dirty="0"/>
              <a:t>David Rutherford</a:t>
            </a:r>
          </a:p>
        </p:txBody>
      </p:sp>
      <p:pic>
        <p:nvPicPr>
          <p:cNvPr id="5" name="Picture Placeholder 4" descr="David Rutherford.jpg"/>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b="16706"/>
          <a:stretch/>
        </p:blipFill>
        <p:spPr>
          <a:xfrm>
            <a:off x="6960097" y="2420889"/>
            <a:ext cx="2352681" cy="2610193"/>
          </a:xfrm>
        </p:spPr>
      </p:pic>
      <p:sp>
        <p:nvSpPr>
          <p:cNvPr id="4" name="Text Placeholder 3"/>
          <p:cNvSpPr>
            <a:spLocks noGrp="1"/>
          </p:cNvSpPr>
          <p:nvPr>
            <p:ph type="body" sz="half" idx="2"/>
          </p:nvPr>
        </p:nvSpPr>
        <p:spPr>
          <a:xfrm>
            <a:off x="2135560" y="2852936"/>
            <a:ext cx="5486400" cy="804862"/>
          </a:xfrm>
        </p:spPr>
        <p:txBody>
          <a:bodyPr/>
          <a:lstStyle/>
          <a:p>
            <a:r>
              <a:rPr lang="en-NZ" sz="2000" dirty="0"/>
              <a:t>Chief Human Rights Commissioner, </a:t>
            </a:r>
          </a:p>
          <a:p>
            <a:r>
              <a:rPr lang="en-NZ" sz="2000" dirty="0"/>
              <a:t>New Zealand Human Rights Commission</a:t>
            </a:r>
          </a:p>
          <a:p>
            <a:endParaRPr lang="en-US" dirty="0"/>
          </a:p>
        </p:txBody>
      </p:sp>
    </p:spTree>
    <p:extLst>
      <p:ext uri="{BB962C8B-B14F-4D97-AF65-F5344CB8AC3E}">
        <p14:creationId xmlns:p14="http://schemas.microsoft.com/office/powerpoint/2010/main" val="40674655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NZ" sz="4000" b="1" dirty="0"/>
              <a:t>Will New Zealand  keep its  promises  to people in New Zealand? </a:t>
            </a:r>
          </a:p>
        </p:txBody>
      </p:sp>
      <p:sp>
        <p:nvSpPr>
          <p:cNvPr id="4" name="Text Placeholder 3"/>
          <p:cNvSpPr>
            <a:spLocks noGrp="1"/>
          </p:cNvSpPr>
          <p:nvPr>
            <p:ph idx="1"/>
          </p:nvPr>
        </p:nvSpPr>
        <p:spPr/>
        <p:txBody>
          <a:bodyPr>
            <a:normAutofit/>
          </a:bodyPr>
          <a:lstStyle/>
          <a:p>
            <a:pPr>
              <a:buFont typeface="Arial" pitchFamily="34" charset="0"/>
              <a:buChar char="•"/>
            </a:pPr>
            <a:r>
              <a:rPr lang="en-NZ" sz="1700" dirty="0"/>
              <a:t>The State has promised to protect and promote the political, civil, economic, social and cultural human rights of everyone in New Zealand.  </a:t>
            </a:r>
          </a:p>
          <a:p>
            <a:pPr>
              <a:buFont typeface="Arial" pitchFamily="34" charset="0"/>
              <a:buChar char="•"/>
            </a:pPr>
            <a:endParaRPr lang="en-NZ" sz="1700" dirty="0"/>
          </a:p>
          <a:p>
            <a:pPr>
              <a:buFont typeface="Arial" pitchFamily="34" charset="0"/>
              <a:buChar char="•"/>
            </a:pPr>
            <a:r>
              <a:rPr lang="en-NZ" sz="1700" dirty="0"/>
              <a:t>The State has promised to leave no one behind in implementing the 2030 Agenda for Sustainable Development.</a:t>
            </a:r>
          </a:p>
          <a:p>
            <a:pPr>
              <a:buFont typeface="Arial" pitchFamily="34" charset="0"/>
              <a:buChar char="•"/>
            </a:pPr>
            <a:endParaRPr lang="en-NZ" sz="1700" dirty="0"/>
          </a:p>
          <a:p>
            <a:pPr>
              <a:buFont typeface="Arial" pitchFamily="34" charset="0"/>
              <a:buChar char="•"/>
            </a:pPr>
            <a:r>
              <a:rPr lang="en-NZ" sz="1700" dirty="0"/>
              <a:t>Immediately after the States had adopted the 2030 Agenda for Sustainable Development Malala Yousafzai asked them from the balcony of the UN General Assembly  - “Will  you keep your promises?”</a:t>
            </a:r>
          </a:p>
          <a:p>
            <a:pPr>
              <a:buFont typeface="Arial" pitchFamily="34" charset="0"/>
              <a:buChar char="•"/>
            </a:pPr>
            <a:endParaRPr lang="en-NZ" sz="1700" dirty="0"/>
          </a:p>
          <a:p>
            <a:pPr>
              <a:buFont typeface="Arial" pitchFamily="34" charset="0"/>
              <a:buChar char="•"/>
            </a:pPr>
            <a:r>
              <a:rPr lang="en-NZ" sz="1700" dirty="0"/>
              <a:t>What is relationship between the human rights promises and the SDG promises - </a:t>
            </a:r>
            <a:r>
              <a:rPr lang="en-NZ" sz="1700" dirty="0">
                <a:hlinkClick r:id="rId2"/>
              </a:rPr>
              <a:t>http://www.humanrights.dk/human-rights-guide-sdgs</a:t>
            </a:r>
            <a:r>
              <a:rPr lang="en-NZ" sz="1700" dirty="0"/>
              <a:t> </a:t>
            </a:r>
          </a:p>
          <a:p>
            <a:pPr>
              <a:buFont typeface="Arial" pitchFamily="34" charset="0"/>
              <a:buChar char="•"/>
            </a:pPr>
            <a:endParaRPr lang="en-US" sz="1700" dirty="0"/>
          </a:p>
          <a:p>
            <a:pPr>
              <a:buFont typeface="Arial" pitchFamily="34" charset="0"/>
              <a:buChar char="•"/>
            </a:pPr>
            <a:r>
              <a:rPr lang="en-US" sz="1700" b="1" dirty="0"/>
              <a:t>Disaggregated Data is going to be critical to measuring who is being left behind. Human Rights analysis is about to be much more data driven.  </a:t>
            </a:r>
            <a:endParaRPr lang="en-NZ" sz="1700" b="1" dirty="0"/>
          </a:p>
          <a:p>
            <a:endParaRPr lang="en-NZ" sz="1700" b="1" dirty="0"/>
          </a:p>
          <a:p>
            <a:endParaRPr lang="en-NZ" b="1" dirty="0"/>
          </a:p>
          <a:p>
            <a:endParaRPr lang="en-NZ" b="1" dirty="0"/>
          </a:p>
          <a:p>
            <a:endParaRPr lang="en-NZ" b="1" dirty="0"/>
          </a:p>
          <a:p>
            <a:endParaRPr lang="en-NZ" dirty="0"/>
          </a:p>
          <a:p>
            <a:endParaRPr lang="en-NZ" dirty="0"/>
          </a:p>
        </p:txBody>
      </p:sp>
    </p:spTree>
    <p:extLst>
      <p:ext uri="{BB962C8B-B14F-4D97-AF65-F5344CB8AC3E}">
        <p14:creationId xmlns:p14="http://schemas.microsoft.com/office/powerpoint/2010/main" val="29985256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38485" y="405612"/>
            <a:ext cx="8263763" cy="769441"/>
          </a:xfrm>
          <a:prstGeom prst="rect">
            <a:avLst/>
          </a:prstGeom>
        </p:spPr>
        <p:txBody>
          <a:bodyPr vert="horz" wrap="square" lIns="0" tIns="0" rIns="0" bIns="0" numCol="1" rtlCol="0" anchor="ctr" anchorCtr="0" compatLnSpc="1">
            <a:prstTxWarp prst="textNoShape">
              <a:avLst/>
            </a:prstTxWarp>
            <a:spAutoFit/>
          </a:bodyPr>
          <a:lstStyle/>
          <a:p>
            <a:pPr marL="8889" algn="l"/>
            <a:r>
              <a:rPr dirty="0"/>
              <a:t>What</a:t>
            </a:r>
            <a:r>
              <a:rPr lang="en-NZ" dirty="0"/>
              <a:t>  would good governance and policy coherence  look like?</a:t>
            </a:r>
            <a:endParaRPr dirty="0"/>
          </a:p>
        </p:txBody>
      </p:sp>
      <p:sp>
        <p:nvSpPr>
          <p:cNvPr id="3" name="object 3"/>
          <p:cNvSpPr/>
          <p:nvPr/>
        </p:nvSpPr>
        <p:spPr>
          <a:xfrm>
            <a:off x="2079629" y="5864493"/>
            <a:ext cx="3627437" cy="550333"/>
          </a:xfrm>
          <a:custGeom>
            <a:avLst/>
            <a:gdLst/>
            <a:ahLst/>
            <a:cxnLst/>
            <a:rect l="l" t="t" r="r" b="b"/>
            <a:pathLst>
              <a:path w="5803900" h="660400">
                <a:moveTo>
                  <a:pt x="5693791" y="0"/>
                </a:moveTo>
                <a:lnTo>
                  <a:pt x="106262" y="64"/>
                </a:lnTo>
                <a:lnTo>
                  <a:pt x="64755" y="9729"/>
                </a:lnTo>
                <a:lnTo>
                  <a:pt x="30994" y="33500"/>
                </a:lnTo>
                <a:lnTo>
                  <a:pt x="8302" y="68054"/>
                </a:lnTo>
                <a:lnTo>
                  <a:pt x="0" y="110070"/>
                </a:lnTo>
                <a:lnTo>
                  <a:pt x="64" y="554137"/>
                </a:lnTo>
                <a:lnTo>
                  <a:pt x="9729" y="595644"/>
                </a:lnTo>
                <a:lnTo>
                  <a:pt x="33500" y="629405"/>
                </a:lnTo>
                <a:lnTo>
                  <a:pt x="68054" y="652097"/>
                </a:lnTo>
                <a:lnTo>
                  <a:pt x="110070" y="660400"/>
                </a:lnTo>
                <a:lnTo>
                  <a:pt x="5697632" y="660334"/>
                </a:lnTo>
                <a:lnTo>
                  <a:pt x="5739149" y="650661"/>
                </a:lnTo>
                <a:lnTo>
                  <a:pt x="5772910" y="626889"/>
                </a:lnTo>
                <a:lnTo>
                  <a:pt x="5795599" y="592338"/>
                </a:lnTo>
                <a:lnTo>
                  <a:pt x="5803900" y="550329"/>
                </a:lnTo>
                <a:lnTo>
                  <a:pt x="5803834" y="106231"/>
                </a:lnTo>
                <a:lnTo>
                  <a:pt x="5794160" y="64735"/>
                </a:lnTo>
                <a:lnTo>
                  <a:pt x="5770384" y="30984"/>
                </a:lnTo>
                <a:lnTo>
                  <a:pt x="5735822" y="8299"/>
                </a:lnTo>
                <a:lnTo>
                  <a:pt x="5693791" y="0"/>
                </a:lnTo>
                <a:close/>
              </a:path>
            </a:pathLst>
          </a:custGeom>
          <a:solidFill>
            <a:srgbClr val="0099CC"/>
          </a:solidFill>
        </p:spPr>
        <p:txBody>
          <a:bodyPr wrap="square" lIns="0" tIns="0" rIns="0" bIns="0" rtlCol="0"/>
          <a:lstStyle/>
          <a:p>
            <a:pPr defTabSz="640016"/>
            <a:endParaRPr sz="1300" kern="0" dirty="0">
              <a:solidFill>
                <a:prstClr val="black"/>
              </a:solidFill>
            </a:endParaRPr>
          </a:p>
        </p:txBody>
      </p:sp>
      <p:sp>
        <p:nvSpPr>
          <p:cNvPr id="4" name="object 4"/>
          <p:cNvSpPr/>
          <p:nvPr/>
        </p:nvSpPr>
        <p:spPr>
          <a:xfrm>
            <a:off x="2079629" y="5864493"/>
            <a:ext cx="3627437" cy="550333"/>
          </a:xfrm>
          <a:custGeom>
            <a:avLst/>
            <a:gdLst/>
            <a:ahLst/>
            <a:cxnLst/>
            <a:rect l="l" t="t" r="r" b="b"/>
            <a:pathLst>
              <a:path w="5803900" h="660400">
                <a:moveTo>
                  <a:pt x="0" y="110070"/>
                </a:moveTo>
                <a:lnTo>
                  <a:pt x="8302" y="68054"/>
                </a:lnTo>
                <a:lnTo>
                  <a:pt x="30994" y="33500"/>
                </a:lnTo>
                <a:lnTo>
                  <a:pt x="64755" y="9729"/>
                </a:lnTo>
                <a:lnTo>
                  <a:pt x="106262" y="64"/>
                </a:lnTo>
                <a:lnTo>
                  <a:pt x="5693791" y="0"/>
                </a:lnTo>
                <a:lnTo>
                  <a:pt x="5708426" y="963"/>
                </a:lnTo>
                <a:lnTo>
                  <a:pt x="5748336" y="14426"/>
                </a:lnTo>
                <a:lnTo>
                  <a:pt x="5779672" y="41169"/>
                </a:lnTo>
                <a:lnTo>
                  <a:pt x="5799115" y="77870"/>
                </a:lnTo>
                <a:lnTo>
                  <a:pt x="5803900" y="550329"/>
                </a:lnTo>
                <a:lnTo>
                  <a:pt x="5802936" y="564956"/>
                </a:lnTo>
                <a:lnTo>
                  <a:pt x="5789471" y="604848"/>
                </a:lnTo>
                <a:lnTo>
                  <a:pt x="5762723" y="636175"/>
                </a:lnTo>
                <a:lnTo>
                  <a:pt x="5726008" y="655616"/>
                </a:lnTo>
                <a:lnTo>
                  <a:pt x="110070" y="660400"/>
                </a:lnTo>
                <a:lnTo>
                  <a:pt x="95441" y="659436"/>
                </a:lnTo>
                <a:lnTo>
                  <a:pt x="55543" y="645968"/>
                </a:lnTo>
                <a:lnTo>
                  <a:pt x="24214" y="619217"/>
                </a:lnTo>
                <a:lnTo>
                  <a:pt x="4776" y="582505"/>
                </a:lnTo>
                <a:lnTo>
                  <a:pt x="0" y="110070"/>
                </a:lnTo>
                <a:close/>
              </a:path>
            </a:pathLst>
          </a:custGeom>
          <a:ln w="25400">
            <a:solidFill>
              <a:srgbClr val="006E94"/>
            </a:solidFill>
          </a:ln>
        </p:spPr>
        <p:txBody>
          <a:bodyPr wrap="square" lIns="0" tIns="0" rIns="0" bIns="0" rtlCol="0"/>
          <a:lstStyle/>
          <a:p>
            <a:pPr defTabSz="640016"/>
            <a:endParaRPr sz="1300" kern="0" dirty="0">
              <a:solidFill>
                <a:prstClr val="black"/>
              </a:solidFill>
            </a:endParaRPr>
          </a:p>
        </p:txBody>
      </p:sp>
      <p:sp>
        <p:nvSpPr>
          <p:cNvPr id="5" name="object 5"/>
          <p:cNvSpPr txBox="1"/>
          <p:nvPr/>
        </p:nvSpPr>
        <p:spPr>
          <a:xfrm>
            <a:off x="3581685" y="5985775"/>
            <a:ext cx="1447673" cy="307777"/>
          </a:xfrm>
          <a:prstGeom prst="rect">
            <a:avLst/>
          </a:prstGeom>
        </p:spPr>
        <p:txBody>
          <a:bodyPr vert="horz" wrap="square" lIns="0" tIns="0" rIns="0" bIns="0" rtlCol="0">
            <a:spAutoFit/>
          </a:bodyPr>
          <a:lstStyle/>
          <a:p>
            <a:pPr marL="8889" defTabSz="640016"/>
            <a:r>
              <a:rPr lang="en-NZ" sz="2000" b="1" kern="0" spc="-14" dirty="0">
                <a:solidFill>
                  <a:sysClr val="windowText" lastClr="000000"/>
                </a:solidFill>
                <a:latin typeface="Arial"/>
                <a:cs typeface="Arial"/>
              </a:rPr>
              <a:t>Peace </a:t>
            </a:r>
            <a:endParaRPr sz="2000" kern="0" dirty="0">
              <a:solidFill>
                <a:sysClr val="windowText" lastClr="000000"/>
              </a:solidFill>
              <a:latin typeface="Arial"/>
              <a:cs typeface="Arial"/>
            </a:endParaRPr>
          </a:p>
        </p:txBody>
      </p:sp>
      <p:sp>
        <p:nvSpPr>
          <p:cNvPr id="6" name="object 6"/>
          <p:cNvSpPr/>
          <p:nvPr/>
        </p:nvSpPr>
        <p:spPr>
          <a:xfrm>
            <a:off x="2559854" y="3069177"/>
            <a:ext cx="412751" cy="2795587"/>
          </a:xfrm>
          <a:custGeom>
            <a:avLst/>
            <a:gdLst/>
            <a:ahLst/>
            <a:cxnLst/>
            <a:rect l="l" t="t" r="r" b="b"/>
            <a:pathLst>
              <a:path w="660400" h="3354704">
                <a:moveTo>
                  <a:pt x="550291" y="0"/>
                </a:moveTo>
                <a:lnTo>
                  <a:pt x="106236" y="66"/>
                </a:lnTo>
                <a:lnTo>
                  <a:pt x="64730" y="9748"/>
                </a:lnTo>
                <a:lnTo>
                  <a:pt x="30979" y="33525"/>
                </a:lnTo>
                <a:lnTo>
                  <a:pt x="8297" y="68084"/>
                </a:lnTo>
                <a:lnTo>
                  <a:pt x="0" y="110109"/>
                </a:lnTo>
                <a:lnTo>
                  <a:pt x="64" y="3248159"/>
                </a:lnTo>
                <a:lnTo>
                  <a:pt x="9733" y="3289648"/>
                </a:lnTo>
                <a:lnTo>
                  <a:pt x="33508" y="3323399"/>
                </a:lnTo>
                <a:lnTo>
                  <a:pt x="68073" y="3346086"/>
                </a:lnTo>
                <a:lnTo>
                  <a:pt x="110108" y="3354387"/>
                </a:lnTo>
                <a:lnTo>
                  <a:pt x="554112" y="3354322"/>
                </a:lnTo>
                <a:lnTo>
                  <a:pt x="595636" y="3344655"/>
                </a:lnTo>
                <a:lnTo>
                  <a:pt x="629404" y="3320887"/>
                </a:lnTo>
                <a:lnTo>
                  <a:pt x="652098" y="3286341"/>
                </a:lnTo>
                <a:lnTo>
                  <a:pt x="660400" y="3244341"/>
                </a:lnTo>
                <a:lnTo>
                  <a:pt x="660333" y="106236"/>
                </a:lnTo>
                <a:lnTo>
                  <a:pt x="650651" y="64730"/>
                </a:lnTo>
                <a:lnTo>
                  <a:pt x="626874" y="30979"/>
                </a:lnTo>
                <a:lnTo>
                  <a:pt x="592315" y="8297"/>
                </a:lnTo>
                <a:lnTo>
                  <a:pt x="550291" y="0"/>
                </a:lnTo>
                <a:close/>
              </a:path>
            </a:pathLst>
          </a:custGeom>
          <a:solidFill>
            <a:srgbClr val="0099CC"/>
          </a:solidFill>
        </p:spPr>
        <p:txBody>
          <a:bodyPr wrap="square" lIns="0" tIns="0" rIns="0" bIns="0" rtlCol="0"/>
          <a:lstStyle/>
          <a:p>
            <a:pPr defTabSz="640016"/>
            <a:endParaRPr sz="1300" kern="0" dirty="0">
              <a:solidFill>
                <a:prstClr val="black"/>
              </a:solidFill>
            </a:endParaRPr>
          </a:p>
        </p:txBody>
      </p:sp>
      <p:sp>
        <p:nvSpPr>
          <p:cNvPr id="7" name="object 7"/>
          <p:cNvSpPr/>
          <p:nvPr/>
        </p:nvSpPr>
        <p:spPr>
          <a:xfrm>
            <a:off x="2559854" y="3069177"/>
            <a:ext cx="412751" cy="2795587"/>
          </a:xfrm>
          <a:custGeom>
            <a:avLst/>
            <a:gdLst/>
            <a:ahLst/>
            <a:cxnLst/>
            <a:rect l="l" t="t" r="r" b="b"/>
            <a:pathLst>
              <a:path w="660400" h="3354704">
                <a:moveTo>
                  <a:pt x="110108" y="3354387"/>
                </a:moveTo>
                <a:lnTo>
                  <a:pt x="68073" y="3346086"/>
                </a:lnTo>
                <a:lnTo>
                  <a:pt x="33508" y="3323399"/>
                </a:lnTo>
                <a:lnTo>
                  <a:pt x="9733" y="3289648"/>
                </a:lnTo>
                <a:lnTo>
                  <a:pt x="64" y="3248159"/>
                </a:lnTo>
                <a:lnTo>
                  <a:pt x="0" y="110109"/>
                </a:lnTo>
                <a:lnTo>
                  <a:pt x="962" y="95475"/>
                </a:lnTo>
                <a:lnTo>
                  <a:pt x="14423" y="55571"/>
                </a:lnTo>
                <a:lnTo>
                  <a:pt x="41163" y="24238"/>
                </a:lnTo>
                <a:lnTo>
                  <a:pt x="77868" y="4791"/>
                </a:lnTo>
                <a:lnTo>
                  <a:pt x="550291" y="0"/>
                </a:lnTo>
                <a:lnTo>
                  <a:pt x="564924" y="962"/>
                </a:lnTo>
                <a:lnTo>
                  <a:pt x="604828" y="14423"/>
                </a:lnTo>
                <a:lnTo>
                  <a:pt x="636161" y="41163"/>
                </a:lnTo>
                <a:lnTo>
                  <a:pt x="655608" y="77868"/>
                </a:lnTo>
                <a:lnTo>
                  <a:pt x="660400" y="3244341"/>
                </a:lnTo>
                <a:lnTo>
                  <a:pt x="659436" y="3258964"/>
                </a:lnTo>
                <a:lnTo>
                  <a:pt x="645968" y="3298849"/>
                </a:lnTo>
                <a:lnTo>
                  <a:pt x="619214" y="3330171"/>
                </a:lnTo>
                <a:lnTo>
                  <a:pt x="582492" y="3349608"/>
                </a:lnTo>
                <a:lnTo>
                  <a:pt x="110108" y="3354387"/>
                </a:lnTo>
                <a:close/>
              </a:path>
            </a:pathLst>
          </a:custGeom>
          <a:ln w="25400">
            <a:solidFill>
              <a:srgbClr val="006E94"/>
            </a:solidFill>
          </a:ln>
        </p:spPr>
        <p:txBody>
          <a:bodyPr wrap="square" lIns="0" tIns="0" rIns="0" bIns="0" rtlCol="0"/>
          <a:lstStyle/>
          <a:p>
            <a:pPr defTabSz="640016"/>
            <a:endParaRPr sz="1300" kern="0" dirty="0">
              <a:solidFill>
                <a:prstClr val="black"/>
              </a:solidFill>
            </a:endParaRPr>
          </a:p>
        </p:txBody>
      </p:sp>
      <p:sp>
        <p:nvSpPr>
          <p:cNvPr id="8" name="object 8"/>
          <p:cNvSpPr txBox="1"/>
          <p:nvPr/>
        </p:nvSpPr>
        <p:spPr>
          <a:xfrm>
            <a:off x="2661567" y="3643969"/>
            <a:ext cx="307777" cy="1647824"/>
          </a:xfrm>
          <a:prstGeom prst="rect">
            <a:avLst/>
          </a:prstGeom>
        </p:spPr>
        <p:txBody>
          <a:bodyPr vert="vert270" wrap="square" lIns="0" tIns="0" rIns="0" bIns="0" rtlCol="0">
            <a:spAutoFit/>
          </a:bodyPr>
          <a:lstStyle/>
          <a:p>
            <a:pPr marL="8889" defTabSz="640016"/>
            <a:r>
              <a:rPr sz="2000" kern="0" dirty="0">
                <a:solidFill>
                  <a:schemeClr val="bg1"/>
                </a:solidFill>
                <a:latin typeface="Arial"/>
                <a:cs typeface="Arial"/>
              </a:rPr>
              <a:t>EC</a:t>
            </a:r>
            <a:r>
              <a:rPr sz="2000" kern="0" spc="-11" dirty="0">
                <a:solidFill>
                  <a:schemeClr val="bg1"/>
                </a:solidFill>
                <a:latin typeface="Arial"/>
                <a:cs typeface="Arial"/>
              </a:rPr>
              <a:t>O</a:t>
            </a:r>
            <a:r>
              <a:rPr sz="2000" kern="0" dirty="0">
                <a:solidFill>
                  <a:schemeClr val="bg1"/>
                </a:solidFill>
                <a:latin typeface="Arial"/>
                <a:cs typeface="Arial"/>
              </a:rPr>
              <a:t>NOMIC</a:t>
            </a:r>
          </a:p>
        </p:txBody>
      </p:sp>
      <p:sp>
        <p:nvSpPr>
          <p:cNvPr id="9" name="object 9"/>
          <p:cNvSpPr/>
          <p:nvPr/>
        </p:nvSpPr>
        <p:spPr>
          <a:xfrm>
            <a:off x="3689456" y="3106941"/>
            <a:ext cx="412751" cy="2795587"/>
          </a:xfrm>
          <a:custGeom>
            <a:avLst/>
            <a:gdLst/>
            <a:ahLst/>
            <a:cxnLst/>
            <a:rect l="l" t="t" r="r" b="b"/>
            <a:pathLst>
              <a:path w="660400" h="3354704">
                <a:moveTo>
                  <a:pt x="550290" y="0"/>
                </a:moveTo>
                <a:lnTo>
                  <a:pt x="106236" y="66"/>
                </a:lnTo>
                <a:lnTo>
                  <a:pt x="64730" y="9748"/>
                </a:lnTo>
                <a:lnTo>
                  <a:pt x="30979" y="33525"/>
                </a:lnTo>
                <a:lnTo>
                  <a:pt x="8297" y="68084"/>
                </a:lnTo>
                <a:lnTo>
                  <a:pt x="0" y="110109"/>
                </a:lnTo>
                <a:lnTo>
                  <a:pt x="64" y="3248159"/>
                </a:lnTo>
                <a:lnTo>
                  <a:pt x="9733" y="3289648"/>
                </a:lnTo>
                <a:lnTo>
                  <a:pt x="33508" y="3323399"/>
                </a:lnTo>
                <a:lnTo>
                  <a:pt x="68073" y="3346086"/>
                </a:lnTo>
                <a:lnTo>
                  <a:pt x="110109" y="3354387"/>
                </a:lnTo>
                <a:lnTo>
                  <a:pt x="554112" y="3354322"/>
                </a:lnTo>
                <a:lnTo>
                  <a:pt x="595636" y="3344655"/>
                </a:lnTo>
                <a:lnTo>
                  <a:pt x="629404" y="3320887"/>
                </a:lnTo>
                <a:lnTo>
                  <a:pt x="652098" y="3286341"/>
                </a:lnTo>
                <a:lnTo>
                  <a:pt x="660400" y="3244341"/>
                </a:lnTo>
                <a:lnTo>
                  <a:pt x="660333" y="106236"/>
                </a:lnTo>
                <a:lnTo>
                  <a:pt x="650651" y="64730"/>
                </a:lnTo>
                <a:lnTo>
                  <a:pt x="626874" y="30979"/>
                </a:lnTo>
                <a:lnTo>
                  <a:pt x="592315" y="8297"/>
                </a:lnTo>
                <a:lnTo>
                  <a:pt x="550290" y="0"/>
                </a:lnTo>
                <a:close/>
              </a:path>
            </a:pathLst>
          </a:custGeom>
          <a:solidFill>
            <a:srgbClr val="0099CC"/>
          </a:solidFill>
        </p:spPr>
        <p:txBody>
          <a:bodyPr wrap="square" lIns="0" tIns="0" rIns="0" bIns="0" rtlCol="0"/>
          <a:lstStyle/>
          <a:p>
            <a:pPr defTabSz="640016"/>
            <a:endParaRPr sz="1300" kern="0" dirty="0">
              <a:solidFill>
                <a:prstClr val="black"/>
              </a:solidFill>
            </a:endParaRPr>
          </a:p>
        </p:txBody>
      </p:sp>
      <p:sp>
        <p:nvSpPr>
          <p:cNvPr id="10" name="object 10"/>
          <p:cNvSpPr/>
          <p:nvPr/>
        </p:nvSpPr>
        <p:spPr>
          <a:xfrm>
            <a:off x="3686980" y="3069177"/>
            <a:ext cx="412751" cy="2795587"/>
          </a:xfrm>
          <a:custGeom>
            <a:avLst/>
            <a:gdLst/>
            <a:ahLst/>
            <a:cxnLst/>
            <a:rect l="l" t="t" r="r" b="b"/>
            <a:pathLst>
              <a:path w="660400" h="3354704">
                <a:moveTo>
                  <a:pt x="110109" y="3354387"/>
                </a:moveTo>
                <a:lnTo>
                  <a:pt x="68073" y="3346086"/>
                </a:lnTo>
                <a:lnTo>
                  <a:pt x="33508" y="3323399"/>
                </a:lnTo>
                <a:lnTo>
                  <a:pt x="9733" y="3289648"/>
                </a:lnTo>
                <a:lnTo>
                  <a:pt x="64" y="3248159"/>
                </a:lnTo>
                <a:lnTo>
                  <a:pt x="0" y="110109"/>
                </a:lnTo>
                <a:lnTo>
                  <a:pt x="962" y="95475"/>
                </a:lnTo>
                <a:lnTo>
                  <a:pt x="14423" y="55571"/>
                </a:lnTo>
                <a:lnTo>
                  <a:pt x="41163" y="24238"/>
                </a:lnTo>
                <a:lnTo>
                  <a:pt x="77868" y="4791"/>
                </a:lnTo>
                <a:lnTo>
                  <a:pt x="550290" y="0"/>
                </a:lnTo>
                <a:lnTo>
                  <a:pt x="564924" y="962"/>
                </a:lnTo>
                <a:lnTo>
                  <a:pt x="604828" y="14423"/>
                </a:lnTo>
                <a:lnTo>
                  <a:pt x="636161" y="41163"/>
                </a:lnTo>
                <a:lnTo>
                  <a:pt x="655608" y="77868"/>
                </a:lnTo>
                <a:lnTo>
                  <a:pt x="660400" y="3244341"/>
                </a:lnTo>
                <a:lnTo>
                  <a:pt x="659436" y="3258964"/>
                </a:lnTo>
                <a:lnTo>
                  <a:pt x="645968" y="3298849"/>
                </a:lnTo>
                <a:lnTo>
                  <a:pt x="619214" y="3330171"/>
                </a:lnTo>
                <a:lnTo>
                  <a:pt x="582492" y="3349608"/>
                </a:lnTo>
                <a:lnTo>
                  <a:pt x="110109" y="3354387"/>
                </a:lnTo>
                <a:close/>
              </a:path>
            </a:pathLst>
          </a:custGeom>
          <a:ln w="25400">
            <a:solidFill>
              <a:srgbClr val="006E94"/>
            </a:solidFill>
          </a:ln>
        </p:spPr>
        <p:txBody>
          <a:bodyPr wrap="square" lIns="0" tIns="0" rIns="0" bIns="0" rtlCol="0"/>
          <a:lstStyle/>
          <a:p>
            <a:pPr defTabSz="640016"/>
            <a:endParaRPr sz="1300" kern="0" dirty="0">
              <a:solidFill>
                <a:prstClr val="black"/>
              </a:solidFill>
            </a:endParaRPr>
          </a:p>
        </p:txBody>
      </p:sp>
      <p:sp>
        <p:nvSpPr>
          <p:cNvPr id="11" name="object 11"/>
          <p:cNvSpPr txBox="1"/>
          <p:nvPr/>
        </p:nvSpPr>
        <p:spPr>
          <a:xfrm>
            <a:off x="3788769" y="3914392"/>
            <a:ext cx="307777" cy="1107017"/>
          </a:xfrm>
          <a:prstGeom prst="rect">
            <a:avLst/>
          </a:prstGeom>
        </p:spPr>
        <p:txBody>
          <a:bodyPr vert="vert270" wrap="square" lIns="0" tIns="0" rIns="0" bIns="0" rtlCol="0">
            <a:spAutoFit/>
          </a:bodyPr>
          <a:lstStyle/>
          <a:p>
            <a:pPr marL="8889" defTabSz="640016"/>
            <a:r>
              <a:rPr sz="2000" kern="0" dirty="0">
                <a:solidFill>
                  <a:schemeClr val="bg1"/>
                </a:solidFill>
                <a:latin typeface="Arial"/>
                <a:cs typeface="Arial"/>
              </a:rPr>
              <a:t>SOCIAL</a:t>
            </a:r>
          </a:p>
        </p:txBody>
      </p:sp>
      <p:sp>
        <p:nvSpPr>
          <p:cNvPr id="12" name="object 12"/>
          <p:cNvSpPr/>
          <p:nvPr/>
        </p:nvSpPr>
        <p:spPr>
          <a:xfrm>
            <a:off x="4810922" y="3070106"/>
            <a:ext cx="412751" cy="2795587"/>
          </a:xfrm>
          <a:custGeom>
            <a:avLst/>
            <a:gdLst/>
            <a:ahLst/>
            <a:cxnLst/>
            <a:rect l="l" t="t" r="r" b="b"/>
            <a:pathLst>
              <a:path w="660400" h="3354704">
                <a:moveTo>
                  <a:pt x="550290" y="0"/>
                </a:moveTo>
                <a:lnTo>
                  <a:pt x="106236" y="66"/>
                </a:lnTo>
                <a:lnTo>
                  <a:pt x="64730" y="9748"/>
                </a:lnTo>
                <a:lnTo>
                  <a:pt x="30979" y="33525"/>
                </a:lnTo>
                <a:lnTo>
                  <a:pt x="8297" y="68084"/>
                </a:lnTo>
                <a:lnTo>
                  <a:pt x="0" y="110109"/>
                </a:lnTo>
                <a:lnTo>
                  <a:pt x="64" y="3248159"/>
                </a:lnTo>
                <a:lnTo>
                  <a:pt x="9733" y="3289648"/>
                </a:lnTo>
                <a:lnTo>
                  <a:pt x="33508" y="3323399"/>
                </a:lnTo>
                <a:lnTo>
                  <a:pt x="68073" y="3346086"/>
                </a:lnTo>
                <a:lnTo>
                  <a:pt x="110109" y="3354387"/>
                </a:lnTo>
                <a:lnTo>
                  <a:pt x="554112" y="3354322"/>
                </a:lnTo>
                <a:lnTo>
                  <a:pt x="595636" y="3344655"/>
                </a:lnTo>
                <a:lnTo>
                  <a:pt x="629404" y="3320887"/>
                </a:lnTo>
                <a:lnTo>
                  <a:pt x="652098" y="3286341"/>
                </a:lnTo>
                <a:lnTo>
                  <a:pt x="660400" y="3244341"/>
                </a:lnTo>
                <a:lnTo>
                  <a:pt x="660333" y="106236"/>
                </a:lnTo>
                <a:lnTo>
                  <a:pt x="650651" y="64730"/>
                </a:lnTo>
                <a:lnTo>
                  <a:pt x="626874" y="30979"/>
                </a:lnTo>
                <a:lnTo>
                  <a:pt x="592315" y="8297"/>
                </a:lnTo>
                <a:lnTo>
                  <a:pt x="550290" y="0"/>
                </a:lnTo>
                <a:close/>
              </a:path>
            </a:pathLst>
          </a:custGeom>
          <a:solidFill>
            <a:srgbClr val="0099CC"/>
          </a:solidFill>
        </p:spPr>
        <p:txBody>
          <a:bodyPr wrap="square" lIns="0" tIns="0" rIns="0" bIns="0" rtlCol="0"/>
          <a:lstStyle/>
          <a:p>
            <a:pPr defTabSz="640016"/>
            <a:endParaRPr sz="1300" kern="0" dirty="0">
              <a:solidFill>
                <a:prstClr val="black"/>
              </a:solidFill>
            </a:endParaRPr>
          </a:p>
        </p:txBody>
      </p:sp>
      <p:sp>
        <p:nvSpPr>
          <p:cNvPr id="13" name="object 13"/>
          <p:cNvSpPr/>
          <p:nvPr/>
        </p:nvSpPr>
        <p:spPr>
          <a:xfrm>
            <a:off x="4814104" y="3069177"/>
            <a:ext cx="412751" cy="2795587"/>
          </a:xfrm>
          <a:custGeom>
            <a:avLst/>
            <a:gdLst/>
            <a:ahLst/>
            <a:cxnLst/>
            <a:rect l="l" t="t" r="r" b="b"/>
            <a:pathLst>
              <a:path w="660400" h="3354704">
                <a:moveTo>
                  <a:pt x="110109" y="3354387"/>
                </a:moveTo>
                <a:lnTo>
                  <a:pt x="68073" y="3346086"/>
                </a:lnTo>
                <a:lnTo>
                  <a:pt x="33508" y="3323399"/>
                </a:lnTo>
                <a:lnTo>
                  <a:pt x="9733" y="3289648"/>
                </a:lnTo>
                <a:lnTo>
                  <a:pt x="64" y="3248159"/>
                </a:lnTo>
                <a:lnTo>
                  <a:pt x="0" y="110109"/>
                </a:lnTo>
                <a:lnTo>
                  <a:pt x="962" y="95475"/>
                </a:lnTo>
                <a:lnTo>
                  <a:pt x="14423" y="55571"/>
                </a:lnTo>
                <a:lnTo>
                  <a:pt x="41163" y="24238"/>
                </a:lnTo>
                <a:lnTo>
                  <a:pt x="77868" y="4791"/>
                </a:lnTo>
                <a:lnTo>
                  <a:pt x="550290" y="0"/>
                </a:lnTo>
                <a:lnTo>
                  <a:pt x="564924" y="962"/>
                </a:lnTo>
                <a:lnTo>
                  <a:pt x="604828" y="14423"/>
                </a:lnTo>
                <a:lnTo>
                  <a:pt x="636161" y="41163"/>
                </a:lnTo>
                <a:lnTo>
                  <a:pt x="655608" y="77868"/>
                </a:lnTo>
                <a:lnTo>
                  <a:pt x="660400" y="3244341"/>
                </a:lnTo>
                <a:lnTo>
                  <a:pt x="659436" y="3258964"/>
                </a:lnTo>
                <a:lnTo>
                  <a:pt x="645968" y="3298849"/>
                </a:lnTo>
                <a:lnTo>
                  <a:pt x="619214" y="3330171"/>
                </a:lnTo>
                <a:lnTo>
                  <a:pt x="582492" y="3349608"/>
                </a:lnTo>
                <a:lnTo>
                  <a:pt x="110109" y="3354387"/>
                </a:lnTo>
                <a:close/>
              </a:path>
            </a:pathLst>
          </a:custGeom>
          <a:ln w="25400">
            <a:solidFill>
              <a:srgbClr val="006E94"/>
            </a:solidFill>
          </a:ln>
        </p:spPr>
        <p:txBody>
          <a:bodyPr wrap="square" lIns="0" tIns="0" rIns="0" bIns="0" rtlCol="0"/>
          <a:lstStyle/>
          <a:p>
            <a:pPr defTabSz="640016"/>
            <a:endParaRPr sz="1300" kern="0" dirty="0">
              <a:solidFill>
                <a:prstClr val="black"/>
              </a:solidFill>
            </a:endParaRPr>
          </a:p>
        </p:txBody>
      </p:sp>
      <p:sp>
        <p:nvSpPr>
          <p:cNvPr id="14" name="object 14"/>
          <p:cNvSpPr txBox="1"/>
          <p:nvPr/>
        </p:nvSpPr>
        <p:spPr>
          <a:xfrm>
            <a:off x="4915896" y="3193028"/>
            <a:ext cx="307777" cy="2547408"/>
          </a:xfrm>
          <a:prstGeom prst="rect">
            <a:avLst/>
          </a:prstGeom>
        </p:spPr>
        <p:txBody>
          <a:bodyPr vert="vert270" wrap="square" lIns="0" tIns="0" rIns="0" bIns="0" rtlCol="0">
            <a:spAutoFit/>
          </a:bodyPr>
          <a:lstStyle/>
          <a:p>
            <a:pPr marL="8889" defTabSz="640016"/>
            <a:r>
              <a:rPr sz="2000" kern="0" dirty="0">
                <a:solidFill>
                  <a:schemeClr val="bg1"/>
                </a:solidFill>
                <a:latin typeface="Arial"/>
                <a:cs typeface="Arial"/>
              </a:rPr>
              <a:t>ENVIRONMEN</a:t>
            </a:r>
            <a:r>
              <a:rPr sz="2000" kern="0" spc="-151" dirty="0">
                <a:solidFill>
                  <a:schemeClr val="bg1"/>
                </a:solidFill>
                <a:latin typeface="Arial"/>
                <a:cs typeface="Arial"/>
              </a:rPr>
              <a:t>T</a:t>
            </a:r>
            <a:r>
              <a:rPr sz="2000" kern="0" dirty="0">
                <a:solidFill>
                  <a:schemeClr val="bg1"/>
                </a:solidFill>
                <a:latin typeface="Arial"/>
                <a:cs typeface="Arial"/>
              </a:rPr>
              <a:t>AL</a:t>
            </a:r>
          </a:p>
        </p:txBody>
      </p:sp>
      <p:sp>
        <p:nvSpPr>
          <p:cNvPr id="15" name="object 15"/>
          <p:cNvSpPr/>
          <p:nvPr/>
        </p:nvSpPr>
        <p:spPr>
          <a:xfrm>
            <a:off x="2079629" y="1374311"/>
            <a:ext cx="3627437" cy="1711854"/>
          </a:xfrm>
          <a:custGeom>
            <a:avLst/>
            <a:gdLst/>
            <a:ahLst/>
            <a:cxnLst/>
            <a:rect l="l" t="t" r="r" b="b"/>
            <a:pathLst>
              <a:path w="5803900" h="2054225">
                <a:moveTo>
                  <a:pt x="2901950" y="0"/>
                </a:moveTo>
                <a:lnTo>
                  <a:pt x="0" y="2054225"/>
                </a:lnTo>
                <a:lnTo>
                  <a:pt x="5803900" y="2054225"/>
                </a:lnTo>
                <a:lnTo>
                  <a:pt x="2901950" y="0"/>
                </a:lnTo>
                <a:close/>
              </a:path>
            </a:pathLst>
          </a:custGeom>
          <a:solidFill>
            <a:srgbClr val="0099CC"/>
          </a:solidFill>
        </p:spPr>
        <p:txBody>
          <a:bodyPr wrap="square" lIns="0" tIns="0" rIns="0" bIns="0" rtlCol="0"/>
          <a:lstStyle/>
          <a:p>
            <a:pPr defTabSz="640016"/>
            <a:endParaRPr sz="1300" kern="0" dirty="0">
              <a:solidFill>
                <a:prstClr val="black"/>
              </a:solidFill>
            </a:endParaRPr>
          </a:p>
        </p:txBody>
      </p:sp>
      <p:sp>
        <p:nvSpPr>
          <p:cNvPr id="16" name="object 16"/>
          <p:cNvSpPr/>
          <p:nvPr/>
        </p:nvSpPr>
        <p:spPr>
          <a:xfrm>
            <a:off x="2079629" y="1357315"/>
            <a:ext cx="3627437" cy="1711854"/>
          </a:xfrm>
          <a:custGeom>
            <a:avLst/>
            <a:gdLst/>
            <a:ahLst/>
            <a:cxnLst/>
            <a:rect l="l" t="t" r="r" b="b"/>
            <a:pathLst>
              <a:path w="5803900" h="2054225">
                <a:moveTo>
                  <a:pt x="0" y="2054225"/>
                </a:moveTo>
                <a:lnTo>
                  <a:pt x="2901950" y="0"/>
                </a:lnTo>
                <a:lnTo>
                  <a:pt x="5803900" y="2054225"/>
                </a:lnTo>
                <a:lnTo>
                  <a:pt x="0" y="2054225"/>
                </a:lnTo>
                <a:close/>
              </a:path>
            </a:pathLst>
          </a:custGeom>
          <a:ln w="25400">
            <a:solidFill>
              <a:srgbClr val="006E94"/>
            </a:solidFill>
          </a:ln>
        </p:spPr>
        <p:txBody>
          <a:bodyPr wrap="square" lIns="0" tIns="0" rIns="0" bIns="0" rtlCol="0"/>
          <a:lstStyle/>
          <a:p>
            <a:pPr defTabSz="640016"/>
            <a:endParaRPr sz="1300" kern="0" dirty="0">
              <a:solidFill>
                <a:prstClr val="black"/>
              </a:solidFill>
            </a:endParaRPr>
          </a:p>
        </p:txBody>
      </p:sp>
      <p:sp>
        <p:nvSpPr>
          <p:cNvPr id="17" name="object 17"/>
          <p:cNvSpPr/>
          <p:nvPr/>
        </p:nvSpPr>
        <p:spPr>
          <a:xfrm>
            <a:off x="2815445" y="3106938"/>
            <a:ext cx="2254331" cy="384139"/>
          </a:xfrm>
          <a:custGeom>
            <a:avLst/>
            <a:gdLst/>
            <a:ahLst/>
            <a:cxnLst/>
            <a:rect l="l" t="t" r="r" b="b"/>
            <a:pathLst>
              <a:path w="3213100" h="609600">
                <a:moveTo>
                  <a:pt x="3111500" y="0"/>
                </a:moveTo>
                <a:lnTo>
                  <a:pt x="96955" y="104"/>
                </a:lnTo>
                <a:lnTo>
                  <a:pt x="55896" y="10826"/>
                </a:lnTo>
                <a:lnTo>
                  <a:pt x="23636" y="36430"/>
                </a:lnTo>
                <a:lnTo>
                  <a:pt x="4070" y="73022"/>
                </a:lnTo>
                <a:lnTo>
                  <a:pt x="0" y="101600"/>
                </a:lnTo>
                <a:lnTo>
                  <a:pt x="104" y="512644"/>
                </a:lnTo>
                <a:lnTo>
                  <a:pt x="10826" y="553703"/>
                </a:lnTo>
                <a:lnTo>
                  <a:pt x="36430" y="585963"/>
                </a:lnTo>
                <a:lnTo>
                  <a:pt x="73022" y="605529"/>
                </a:lnTo>
                <a:lnTo>
                  <a:pt x="101600" y="609600"/>
                </a:lnTo>
                <a:lnTo>
                  <a:pt x="3116144" y="609495"/>
                </a:lnTo>
                <a:lnTo>
                  <a:pt x="3157203" y="598773"/>
                </a:lnTo>
                <a:lnTo>
                  <a:pt x="3189463" y="573169"/>
                </a:lnTo>
                <a:lnTo>
                  <a:pt x="3209029" y="536577"/>
                </a:lnTo>
                <a:lnTo>
                  <a:pt x="3213100" y="508000"/>
                </a:lnTo>
                <a:lnTo>
                  <a:pt x="3212995" y="96955"/>
                </a:lnTo>
                <a:lnTo>
                  <a:pt x="3202273" y="55896"/>
                </a:lnTo>
                <a:lnTo>
                  <a:pt x="3176669" y="23636"/>
                </a:lnTo>
                <a:lnTo>
                  <a:pt x="3140077" y="4070"/>
                </a:lnTo>
                <a:lnTo>
                  <a:pt x="3111500" y="0"/>
                </a:lnTo>
                <a:close/>
              </a:path>
            </a:pathLst>
          </a:custGeom>
          <a:solidFill>
            <a:srgbClr val="3AB0F8"/>
          </a:solidFill>
        </p:spPr>
        <p:txBody>
          <a:bodyPr wrap="square" lIns="0" tIns="0" rIns="0" bIns="0" rtlCol="0"/>
          <a:lstStyle/>
          <a:p>
            <a:pPr defTabSz="640016"/>
            <a:endParaRPr sz="1300" kern="0" dirty="0">
              <a:solidFill>
                <a:prstClr val="black"/>
              </a:solidFill>
            </a:endParaRPr>
          </a:p>
        </p:txBody>
      </p:sp>
      <p:sp>
        <p:nvSpPr>
          <p:cNvPr id="18" name="object 18"/>
          <p:cNvSpPr txBox="1"/>
          <p:nvPr/>
        </p:nvSpPr>
        <p:spPr>
          <a:xfrm>
            <a:off x="3033622" y="1693309"/>
            <a:ext cx="1986856" cy="1744067"/>
          </a:xfrm>
          <a:prstGeom prst="rect">
            <a:avLst/>
          </a:prstGeom>
        </p:spPr>
        <p:txBody>
          <a:bodyPr vert="horz" wrap="square" lIns="0" tIns="0" rIns="0" bIns="0" rtlCol="0">
            <a:spAutoFit/>
          </a:bodyPr>
          <a:lstStyle/>
          <a:p>
            <a:pPr marL="8889" indent="15558" defTabSz="640016"/>
            <a:endParaRPr lang="en-NZ" sz="2000" b="1" kern="0" dirty="0">
              <a:solidFill>
                <a:srgbClr val="FFC000"/>
              </a:solidFill>
              <a:latin typeface="Arial"/>
              <a:cs typeface="Arial"/>
            </a:endParaRPr>
          </a:p>
          <a:p>
            <a:pPr marL="8889" indent="15558" defTabSz="640016"/>
            <a:endParaRPr lang="en-NZ" sz="2000" b="1" kern="0" dirty="0">
              <a:solidFill>
                <a:srgbClr val="FFC000"/>
              </a:solidFill>
              <a:latin typeface="Arial"/>
              <a:cs typeface="Arial"/>
            </a:endParaRPr>
          </a:p>
          <a:p>
            <a:pPr marL="8889" indent="15558" defTabSz="640016"/>
            <a:r>
              <a:rPr lang="en-NZ" sz="2000" kern="0" dirty="0">
                <a:solidFill>
                  <a:sysClr val="windowText" lastClr="000000"/>
                </a:solidFill>
                <a:latin typeface="Arial"/>
                <a:cs typeface="Arial"/>
              </a:rPr>
              <a:t>Higher Living Standards  </a:t>
            </a:r>
            <a:endParaRPr sz="2000" kern="0" dirty="0">
              <a:solidFill>
                <a:sysClr val="windowText" lastClr="000000"/>
              </a:solidFill>
              <a:latin typeface="Arial"/>
              <a:cs typeface="Arial"/>
            </a:endParaRPr>
          </a:p>
          <a:p>
            <a:pPr marL="8889" defTabSz="640016">
              <a:spcBef>
                <a:spcPts val="1631"/>
              </a:spcBef>
            </a:pPr>
            <a:r>
              <a:rPr lang="en-NZ" sz="2000" b="1" kern="0" dirty="0">
                <a:solidFill>
                  <a:srgbClr val="FFC000"/>
                </a:solidFill>
                <a:latin typeface="Arial"/>
                <a:cs typeface="Arial"/>
              </a:rPr>
              <a:t>  </a:t>
            </a:r>
            <a:r>
              <a:rPr lang="en-NZ" sz="2000" b="1" kern="0" dirty="0">
                <a:solidFill>
                  <a:sysClr val="windowText" lastClr="000000"/>
                </a:solidFill>
                <a:latin typeface="Arial"/>
                <a:cs typeface="Arial"/>
              </a:rPr>
              <a:t>Sustainable </a:t>
            </a:r>
          </a:p>
        </p:txBody>
      </p:sp>
      <p:sp>
        <p:nvSpPr>
          <p:cNvPr id="21" name="object 21"/>
          <p:cNvSpPr txBox="1"/>
          <p:nvPr/>
        </p:nvSpPr>
        <p:spPr>
          <a:xfrm>
            <a:off x="6150322" y="1561065"/>
            <a:ext cx="4341950" cy="1508105"/>
          </a:xfrm>
          <a:prstGeom prst="rect">
            <a:avLst/>
          </a:prstGeom>
          <a:solidFill>
            <a:srgbClr val="0099CC"/>
          </a:solidFill>
        </p:spPr>
        <p:txBody>
          <a:bodyPr vert="horz" wrap="square" lIns="0" tIns="0" rIns="0" bIns="0" rtlCol="0">
            <a:spAutoFit/>
          </a:bodyPr>
          <a:lstStyle/>
          <a:p>
            <a:pPr marL="1257364" marR="1250696" indent="-1334" algn="ctr" defTabSz="640016"/>
            <a:r>
              <a:rPr lang="en-NZ" sz="1400" kern="0" spc="-7" dirty="0">
                <a:solidFill>
                  <a:sysClr val="windowText" lastClr="000000"/>
                </a:solidFill>
                <a:latin typeface="Arial"/>
                <a:cs typeface="Arial"/>
              </a:rPr>
              <a:t>Treasury Living Standards</a:t>
            </a:r>
          </a:p>
          <a:p>
            <a:pPr marL="1257364" marR="1250696" indent="-1334" algn="ctr" defTabSz="640016"/>
            <a:r>
              <a:rPr lang="en-NZ" sz="1400" kern="0" spc="-7" dirty="0">
                <a:solidFill>
                  <a:srgbClr val="FFFFFF"/>
                </a:solidFill>
                <a:latin typeface="Arial"/>
                <a:cs typeface="Arial"/>
              </a:rPr>
              <a:t>Sustainability</a:t>
            </a:r>
          </a:p>
          <a:p>
            <a:pPr marL="1257364" marR="1250696" indent="-1334" algn="ctr" defTabSz="640016"/>
            <a:r>
              <a:rPr lang="en-NZ" sz="1400" kern="0" spc="-7" dirty="0">
                <a:solidFill>
                  <a:srgbClr val="FFFFFF"/>
                </a:solidFill>
                <a:latin typeface="Arial"/>
                <a:cs typeface="Arial"/>
              </a:rPr>
              <a:t>Equity</a:t>
            </a:r>
          </a:p>
          <a:p>
            <a:pPr marL="1257364" marR="1250696" indent="-1334" algn="ctr" defTabSz="640016"/>
            <a:r>
              <a:rPr lang="en-NZ" sz="1400" kern="0" spc="-7" dirty="0">
                <a:solidFill>
                  <a:srgbClr val="FFFFFF"/>
                </a:solidFill>
                <a:latin typeface="Arial"/>
                <a:cs typeface="Arial"/>
              </a:rPr>
              <a:t> Risk</a:t>
            </a:r>
          </a:p>
          <a:p>
            <a:pPr marL="1257364" marR="1250696" indent="-1334" algn="ctr" defTabSz="640016"/>
            <a:r>
              <a:rPr lang="en-NZ" sz="1400" kern="0" spc="-7" dirty="0">
                <a:solidFill>
                  <a:srgbClr val="FFFFFF"/>
                </a:solidFill>
                <a:latin typeface="Arial"/>
                <a:cs typeface="Arial"/>
              </a:rPr>
              <a:t>Economic Growth</a:t>
            </a:r>
          </a:p>
          <a:p>
            <a:pPr marL="1257364" marR="1250696" indent="-1334" algn="ctr" defTabSz="640016"/>
            <a:r>
              <a:rPr lang="en-NZ" sz="1400" kern="0" spc="-7" dirty="0">
                <a:solidFill>
                  <a:srgbClr val="FFFFFF"/>
                </a:solidFill>
                <a:latin typeface="Arial"/>
                <a:cs typeface="Arial"/>
              </a:rPr>
              <a:t>Social cohesion</a:t>
            </a:r>
            <a:endParaRPr sz="1400" kern="0" spc="-7" dirty="0">
              <a:solidFill>
                <a:srgbClr val="FFFFFF"/>
              </a:solidFill>
              <a:latin typeface="Arial"/>
              <a:cs typeface="Arial"/>
            </a:endParaRPr>
          </a:p>
        </p:txBody>
      </p:sp>
      <p:sp>
        <p:nvSpPr>
          <p:cNvPr id="24" name="object 24"/>
          <p:cNvSpPr txBox="1"/>
          <p:nvPr/>
        </p:nvSpPr>
        <p:spPr>
          <a:xfrm>
            <a:off x="6150322" y="3192611"/>
            <a:ext cx="4341950" cy="1292662"/>
          </a:xfrm>
          <a:prstGeom prst="rect">
            <a:avLst/>
          </a:prstGeom>
          <a:solidFill>
            <a:srgbClr val="0099CC"/>
          </a:solidFill>
        </p:spPr>
        <p:txBody>
          <a:bodyPr vert="horz" wrap="square" lIns="0" tIns="0" rIns="0" bIns="0" rtlCol="0">
            <a:spAutoFit/>
          </a:bodyPr>
          <a:lstStyle/>
          <a:p>
            <a:pPr algn="ctr" defTabSz="640016"/>
            <a:r>
              <a:rPr lang="en-NZ" sz="1400" kern="0" spc="-7" dirty="0">
                <a:solidFill>
                  <a:sysClr val="windowText" lastClr="000000"/>
                </a:solidFill>
                <a:latin typeface="Arial"/>
                <a:cs typeface="Arial"/>
              </a:rPr>
              <a:t>Sustainable  Development </a:t>
            </a:r>
          </a:p>
          <a:p>
            <a:pPr algn="ctr" defTabSz="640016"/>
            <a:r>
              <a:rPr sz="1400" kern="0" spc="-7" dirty="0">
                <a:solidFill>
                  <a:srgbClr val="FFFFFF"/>
                </a:solidFill>
                <a:latin typeface="Arial"/>
                <a:cs typeface="Arial"/>
              </a:rPr>
              <a:t>Contributing to the (SDGs)</a:t>
            </a:r>
            <a:r>
              <a:rPr lang="en-NZ" sz="1400" kern="0" spc="-7" dirty="0">
                <a:solidFill>
                  <a:srgbClr val="FFFFFF"/>
                </a:solidFill>
                <a:latin typeface="Arial"/>
                <a:cs typeface="Arial"/>
              </a:rPr>
              <a:t> in New Zealand</a:t>
            </a:r>
          </a:p>
          <a:p>
            <a:pPr algn="ctr" defTabSz="640016"/>
            <a:r>
              <a:rPr lang="en-US" sz="1400" kern="0" spc="-7" dirty="0">
                <a:solidFill>
                  <a:srgbClr val="FFFFFF"/>
                </a:solidFill>
                <a:latin typeface="Arial"/>
                <a:cs typeface="Arial"/>
              </a:rPr>
              <a:t>Human Rights Promotion and Protection (Social Economic Cultural Rights) </a:t>
            </a:r>
            <a:endParaRPr sz="1400" kern="0" spc="-7" dirty="0">
              <a:solidFill>
                <a:srgbClr val="FFFFFF"/>
              </a:solidFill>
              <a:latin typeface="Arial"/>
              <a:cs typeface="Arial"/>
            </a:endParaRPr>
          </a:p>
          <a:p>
            <a:pPr defTabSz="640016">
              <a:spcBef>
                <a:spcPts val="29"/>
              </a:spcBef>
            </a:pPr>
            <a:endParaRPr sz="1400" kern="0" spc="-7" dirty="0">
              <a:solidFill>
                <a:srgbClr val="FFFFFF"/>
              </a:solidFill>
              <a:latin typeface="Arial"/>
              <a:cs typeface="Arial"/>
            </a:endParaRPr>
          </a:p>
          <a:p>
            <a:pPr marL="1778" algn="ctr" defTabSz="640016"/>
            <a:r>
              <a:rPr sz="1400" kern="0" spc="-7" dirty="0">
                <a:solidFill>
                  <a:srgbClr val="FFFFFF"/>
                </a:solidFill>
                <a:latin typeface="Arial"/>
                <a:cs typeface="Arial"/>
              </a:rPr>
              <a:t>Awareness – Advocacy - Action</a:t>
            </a:r>
          </a:p>
        </p:txBody>
      </p:sp>
      <p:sp>
        <p:nvSpPr>
          <p:cNvPr id="27" name="object 27"/>
          <p:cNvSpPr txBox="1"/>
          <p:nvPr/>
        </p:nvSpPr>
        <p:spPr>
          <a:xfrm>
            <a:off x="6150322" y="4759826"/>
            <a:ext cx="4341950" cy="1723549"/>
          </a:xfrm>
          <a:prstGeom prst="rect">
            <a:avLst/>
          </a:prstGeom>
          <a:solidFill>
            <a:srgbClr val="0099CC"/>
          </a:solidFill>
        </p:spPr>
        <p:txBody>
          <a:bodyPr vert="horz" wrap="square" lIns="0" tIns="0" rIns="0" bIns="0" rtlCol="0">
            <a:spAutoFit/>
          </a:bodyPr>
          <a:lstStyle/>
          <a:p>
            <a:pPr marL="920468" marR="914246" algn="ctr" defTabSz="640016"/>
            <a:r>
              <a:rPr lang="en-NZ" sz="1400" kern="0" spc="-7" dirty="0">
                <a:solidFill>
                  <a:srgbClr val="FFFFFF"/>
                </a:solidFill>
                <a:latin typeface="Arial"/>
                <a:cs typeface="Arial"/>
              </a:rPr>
              <a:t>Peacemaking</a:t>
            </a:r>
          </a:p>
          <a:p>
            <a:pPr marL="920468" marR="914246" algn="ctr" defTabSz="640016"/>
            <a:r>
              <a:rPr lang="en-NZ" sz="1400" kern="0" spc="-7" dirty="0">
                <a:solidFill>
                  <a:srgbClr val="FFFFFF"/>
                </a:solidFill>
                <a:latin typeface="Arial"/>
                <a:cs typeface="Arial"/>
              </a:rPr>
              <a:t>Transparency and Accountability </a:t>
            </a:r>
          </a:p>
          <a:p>
            <a:pPr marL="920468" marR="914246" algn="ctr" defTabSz="640016"/>
            <a:r>
              <a:rPr lang="en-NZ" sz="1400" kern="0" spc="-7" dirty="0">
                <a:solidFill>
                  <a:srgbClr val="FFFFFF"/>
                </a:solidFill>
                <a:latin typeface="Arial"/>
                <a:cs typeface="Arial"/>
              </a:rPr>
              <a:t>	Human </a:t>
            </a:r>
            <a:r>
              <a:rPr sz="1400" kern="0" spc="-7" dirty="0">
                <a:solidFill>
                  <a:srgbClr val="FFFFFF"/>
                </a:solidFill>
                <a:latin typeface="Arial"/>
                <a:cs typeface="Arial"/>
              </a:rPr>
              <a:t> Rights Promotion</a:t>
            </a:r>
            <a:r>
              <a:rPr lang="en-NZ" sz="1400" kern="0" spc="-7" dirty="0">
                <a:solidFill>
                  <a:srgbClr val="FFFFFF"/>
                </a:solidFill>
                <a:latin typeface="Arial"/>
                <a:cs typeface="Arial"/>
              </a:rPr>
              <a:t> and Protection (Political and Civil Rights )</a:t>
            </a:r>
          </a:p>
          <a:p>
            <a:pPr marL="920468" marR="914246" algn="ctr" defTabSz="640016"/>
            <a:r>
              <a:rPr lang="en-NZ" sz="1400" kern="0" spc="-7" dirty="0">
                <a:solidFill>
                  <a:srgbClr val="FFFFFF"/>
                </a:solidFill>
                <a:latin typeface="Arial"/>
                <a:cs typeface="Arial"/>
              </a:rPr>
              <a:t>SDG Goal 16  </a:t>
            </a:r>
            <a:endParaRPr sz="1400" kern="0" spc="-7" dirty="0">
              <a:solidFill>
                <a:srgbClr val="FFFFFF"/>
              </a:solidFill>
              <a:latin typeface="Arial"/>
              <a:cs typeface="Arial"/>
            </a:endParaRPr>
          </a:p>
          <a:p>
            <a:pPr algn="ctr" defTabSz="640016"/>
            <a:r>
              <a:rPr sz="1400" kern="0" spc="-7" dirty="0">
                <a:solidFill>
                  <a:srgbClr val="FFFFFF"/>
                </a:solidFill>
                <a:latin typeface="Arial"/>
                <a:cs typeface="Arial"/>
              </a:rPr>
              <a:t>Recognition</a:t>
            </a:r>
            <a:r>
              <a:rPr lang="en-NZ" sz="1400" kern="0" spc="-7" dirty="0">
                <a:solidFill>
                  <a:srgbClr val="FFFFFF"/>
                </a:solidFill>
                <a:latin typeface="Arial"/>
                <a:cs typeface="Arial"/>
              </a:rPr>
              <a:t> and Inclusion </a:t>
            </a:r>
            <a:r>
              <a:rPr sz="1400" kern="0" spc="-7" dirty="0">
                <a:solidFill>
                  <a:srgbClr val="FFFFFF"/>
                </a:solidFill>
                <a:latin typeface="Arial"/>
                <a:cs typeface="Arial"/>
              </a:rPr>
              <a:t> of Marginalised Groups</a:t>
            </a:r>
          </a:p>
        </p:txBody>
      </p:sp>
    </p:spTree>
    <p:extLst>
      <p:ext uri="{BB962C8B-B14F-4D97-AF65-F5344CB8AC3E}">
        <p14:creationId xmlns:p14="http://schemas.microsoft.com/office/powerpoint/2010/main" val="35091932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57012" y="671119"/>
            <a:ext cx="10301681" cy="6463308"/>
          </a:xfrm>
          <a:prstGeom prst="rect">
            <a:avLst/>
          </a:prstGeom>
        </p:spPr>
        <p:txBody>
          <a:bodyPr wrap="square">
            <a:spAutoFit/>
          </a:bodyPr>
          <a:lstStyle/>
          <a:p>
            <a:r>
              <a:rPr lang="en-NZ" i="1" dirty="0">
                <a:solidFill>
                  <a:srgbClr val="000000"/>
                </a:solidFill>
                <a:latin typeface="Calibri" panose="020F0502020204030204" pitchFamily="34" charset="0"/>
              </a:rPr>
              <a:t>“Each intrusive power must be shown to be necessary, clearly spelled out in law, limited in accordance with human rights standards and subject to demanding and visible safeguards.” </a:t>
            </a:r>
          </a:p>
          <a:p>
            <a:endParaRPr lang="en-NZ" i="1" dirty="0">
              <a:solidFill>
                <a:srgbClr val="000000"/>
              </a:solidFill>
              <a:latin typeface="Calibri" panose="020F0502020204030204" pitchFamily="34" charset="0"/>
            </a:endParaRPr>
          </a:p>
          <a:p>
            <a:r>
              <a:rPr lang="en-NZ" b="1" i="1" dirty="0">
                <a:solidFill>
                  <a:srgbClr val="000000"/>
                </a:solidFill>
                <a:latin typeface="Calibri" panose="020F0502020204030204" pitchFamily="34" charset="0"/>
              </a:rPr>
              <a:t>David Anderson “A Question of Trust” </a:t>
            </a:r>
          </a:p>
          <a:p>
            <a:endParaRPr lang="en-NZ" i="1" dirty="0">
              <a:solidFill>
                <a:srgbClr val="000000"/>
              </a:solidFill>
              <a:latin typeface="Calibri" panose="020F0502020204030204" pitchFamily="34" charset="0"/>
            </a:endParaRPr>
          </a:p>
          <a:p>
            <a:pPr marL="285750" indent="-285750">
              <a:buFont typeface="Arial" panose="020B0604020202020204" pitchFamily="34" charset="0"/>
              <a:buChar char="•"/>
            </a:pPr>
            <a:r>
              <a:rPr lang="en-US" dirty="0"/>
              <a:t>In balancing the complex and competing sets of interests the trick  is to place the notion of trust at the heart of the matter.</a:t>
            </a:r>
          </a:p>
          <a:p>
            <a:pPr marL="285750" indent="-285750">
              <a:buFont typeface="Arial" panose="020B0604020202020204" pitchFamily="34" charset="0"/>
              <a:buChar char="•"/>
            </a:pPr>
            <a:r>
              <a:rPr lang="en-US" i="1" dirty="0"/>
              <a:t>“if one thing is for certain it is that the road to a better system must be paved with trust.” </a:t>
            </a:r>
          </a:p>
          <a:p>
            <a:pPr marL="285750" indent="-285750">
              <a:buFont typeface="Arial" panose="020B0604020202020204" pitchFamily="34" charset="0"/>
              <a:buChar char="•"/>
            </a:pPr>
            <a:r>
              <a:rPr lang="en-US" dirty="0"/>
              <a:t>The Commission considers that, in order to earn the trust of the public, </a:t>
            </a:r>
            <a:r>
              <a:rPr lang="en-US" b="1" dirty="0"/>
              <a:t>the “trustworthiness” of laws, institutions and practices is a matter of paramount importance</a:t>
            </a:r>
            <a:r>
              <a:rPr lang="en-US" dirty="0"/>
              <a:t> in this respect.</a:t>
            </a:r>
          </a:p>
          <a:p>
            <a:pPr marL="285750" indent="-285750">
              <a:buFont typeface="Arial" panose="020B0604020202020204" pitchFamily="34" charset="0"/>
              <a:buChar char="•"/>
            </a:pPr>
            <a:r>
              <a:rPr lang="en-NZ" dirty="0"/>
              <a:t>In order to achieve a more balanced, accessible system that more effectively reflects and responds to the public interest, Anderson recommends that the design and operation of intelligence and security legislation, policy and practices reflect the following five inter-related principles</a:t>
            </a:r>
          </a:p>
          <a:p>
            <a:pPr marL="742950" lvl="1" indent="-285750">
              <a:buFont typeface="Arial" panose="020B0604020202020204" pitchFamily="34" charset="0"/>
              <a:buChar char="•"/>
            </a:pPr>
            <a:r>
              <a:rPr lang="en-NZ" dirty="0"/>
              <a:t>Minimise no-go areas</a:t>
            </a:r>
          </a:p>
          <a:p>
            <a:pPr marL="742950" lvl="1" indent="-285750">
              <a:buFont typeface="Arial" panose="020B0604020202020204" pitchFamily="34" charset="0"/>
              <a:buChar char="•"/>
            </a:pPr>
            <a:r>
              <a:rPr lang="en-NZ" dirty="0"/>
              <a:t>Limited powers</a:t>
            </a:r>
          </a:p>
          <a:p>
            <a:pPr marL="742950" lvl="1" indent="-285750">
              <a:buFont typeface="Arial" panose="020B0604020202020204" pitchFamily="34" charset="0"/>
              <a:buChar char="•"/>
            </a:pPr>
            <a:r>
              <a:rPr lang="en-NZ" dirty="0"/>
              <a:t>Rights compliance</a:t>
            </a:r>
          </a:p>
          <a:p>
            <a:pPr marL="742950" lvl="1" indent="-285750">
              <a:buFont typeface="Arial" panose="020B0604020202020204" pitchFamily="34" charset="0"/>
              <a:buChar char="•"/>
            </a:pPr>
            <a:r>
              <a:rPr lang="en-NZ" dirty="0"/>
              <a:t>Clarity and transparency</a:t>
            </a:r>
          </a:p>
          <a:p>
            <a:pPr marL="742950" lvl="1" indent="-285750">
              <a:buFont typeface="Arial" panose="020B0604020202020204" pitchFamily="34" charset="0"/>
              <a:buChar char="•"/>
            </a:pPr>
            <a:r>
              <a:rPr lang="en-NZ" dirty="0"/>
              <a:t>A unified approach</a:t>
            </a:r>
          </a:p>
          <a:p>
            <a:pPr marL="285750" indent="-285750">
              <a:buFont typeface="Arial" panose="020B0604020202020204" pitchFamily="34" charset="0"/>
              <a:buChar char="•"/>
            </a:pPr>
            <a:r>
              <a:rPr lang="en-NZ" dirty="0"/>
              <a:t>Anderson’s thinking is relevant to the use of all data and all surveillance – which the collection of data often is.</a:t>
            </a:r>
          </a:p>
          <a:p>
            <a:pPr marL="285750" indent="-285750">
              <a:buFont typeface="Arial" panose="020B0604020202020204" pitchFamily="34" charset="0"/>
              <a:buChar char="•"/>
            </a:pPr>
            <a:endParaRPr lang="en-NZ" dirty="0"/>
          </a:p>
          <a:p>
            <a:pPr marL="285750" indent="-285750">
              <a:buFont typeface="Arial" panose="020B0604020202020204" pitchFamily="34" charset="0"/>
              <a:buChar char="•"/>
            </a:pPr>
            <a:endParaRPr lang="en-NZ" dirty="0"/>
          </a:p>
          <a:p>
            <a:endParaRPr lang="en-NZ" dirty="0"/>
          </a:p>
        </p:txBody>
      </p:sp>
    </p:spTree>
    <p:extLst>
      <p:ext uri="{BB962C8B-B14F-4D97-AF65-F5344CB8AC3E}">
        <p14:creationId xmlns:p14="http://schemas.microsoft.com/office/powerpoint/2010/main" val="8962307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61288" y="466344"/>
            <a:ext cx="10067544" cy="5632311"/>
          </a:xfrm>
          <a:prstGeom prst="rect">
            <a:avLst/>
          </a:prstGeom>
          <a:noFill/>
        </p:spPr>
        <p:txBody>
          <a:bodyPr wrap="square" rtlCol="0">
            <a:spAutoFit/>
          </a:bodyPr>
          <a:lstStyle/>
          <a:p>
            <a:r>
              <a:rPr lang="en-NZ" b="1" dirty="0"/>
              <a:t>The ISR Panel’s Three Deals  on the “democratic license to operate”</a:t>
            </a:r>
          </a:p>
          <a:p>
            <a:endParaRPr lang="en-NZ" dirty="0"/>
          </a:p>
          <a:p>
            <a:pPr marL="285750" indent="-285750">
              <a:buFont typeface="Arial" panose="020B0604020202020204" pitchFamily="34" charset="0"/>
              <a:buChar char="•"/>
            </a:pPr>
            <a:r>
              <a:rPr lang="en-NZ" dirty="0"/>
              <a:t>The </a:t>
            </a:r>
            <a:r>
              <a:rPr lang="en-NZ" b="1" dirty="0"/>
              <a:t>first deal </a:t>
            </a:r>
            <a:r>
              <a:rPr lang="en-NZ" dirty="0"/>
              <a:t>exists between citizen and state and must be reflected in a clear, transparent legal framework and a coherent, visible and effective oversight regime.</a:t>
            </a:r>
          </a:p>
          <a:p>
            <a:pPr marL="285750" indent="-285750">
              <a:buFont typeface="Arial" panose="020B0604020202020204" pitchFamily="34" charset="0"/>
              <a:buChar char="•"/>
            </a:pPr>
            <a:r>
              <a:rPr lang="en-NZ" dirty="0"/>
              <a:t>The </a:t>
            </a:r>
            <a:r>
              <a:rPr lang="en-NZ" b="1" dirty="0"/>
              <a:t>second deal </a:t>
            </a:r>
            <a:r>
              <a:rPr lang="en-NZ" dirty="0"/>
              <a:t>regards an improved “shared understanding” between the government and private sector as to the role they have to play in sustaining the essential principles that govern an open society. </a:t>
            </a:r>
          </a:p>
          <a:p>
            <a:pPr marL="285750" indent="-285750">
              <a:buFont typeface="Arial" panose="020B0604020202020204" pitchFamily="34" charset="0"/>
              <a:buChar char="•"/>
            </a:pPr>
            <a:r>
              <a:rPr lang="en-NZ" dirty="0"/>
              <a:t>The </a:t>
            </a:r>
            <a:r>
              <a:rPr lang="en-NZ" b="1" dirty="0"/>
              <a:t>third deal </a:t>
            </a:r>
            <a:r>
              <a:rPr lang="en-NZ" dirty="0"/>
              <a:t>concerns the importance of international harmonisation.</a:t>
            </a:r>
          </a:p>
          <a:p>
            <a:pPr marL="285750" indent="-285750">
              <a:buFont typeface="Arial" panose="020B0604020202020204" pitchFamily="34" charset="0"/>
              <a:buChar char="•"/>
            </a:pPr>
            <a:r>
              <a:rPr lang="en-NZ" dirty="0"/>
              <a:t>The three deals making up the democratic licence to operate led the ISR to develop ten tests. These tests are:</a:t>
            </a:r>
          </a:p>
          <a:p>
            <a:pPr marL="742950" lvl="1" indent="-285750">
              <a:buFont typeface="Arial" panose="020B0604020202020204" pitchFamily="34" charset="0"/>
              <a:buChar char="•"/>
            </a:pPr>
            <a:r>
              <a:rPr lang="en-NZ" dirty="0"/>
              <a:t>Rule of law</a:t>
            </a:r>
          </a:p>
          <a:p>
            <a:pPr marL="742950" lvl="1" indent="-285750">
              <a:buFont typeface="Arial" panose="020B0604020202020204" pitchFamily="34" charset="0"/>
              <a:buChar char="•"/>
            </a:pPr>
            <a:r>
              <a:rPr lang="en-NZ" dirty="0"/>
              <a:t>Proportionality</a:t>
            </a:r>
          </a:p>
          <a:p>
            <a:pPr marL="742950" lvl="1" indent="-285750">
              <a:buFont typeface="Arial" panose="020B0604020202020204" pitchFamily="34" charset="0"/>
              <a:buChar char="•"/>
            </a:pPr>
            <a:r>
              <a:rPr lang="en-NZ" dirty="0"/>
              <a:t>Necessity</a:t>
            </a:r>
          </a:p>
          <a:p>
            <a:pPr marL="742950" lvl="1" indent="-285750">
              <a:buFont typeface="Arial" panose="020B0604020202020204" pitchFamily="34" charset="0"/>
              <a:buChar char="•"/>
            </a:pPr>
            <a:r>
              <a:rPr lang="en-NZ" dirty="0"/>
              <a:t>Restraint</a:t>
            </a:r>
          </a:p>
          <a:p>
            <a:pPr marL="742950" lvl="1" indent="-285750">
              <a:buFont typeface="Arial" panose="020B0604020202020204" pitchFamily="34" charset="0"/>
              <a:buChar char="•"/>
            </a:pPr>
            <a:r>
              <a:rPr lang="en-NZ" dirty="0"/>
              <a:t>Effective oversight</a:t>
            </a:r>
          </a:p>
          <a:p>
            <a:pPr marL="742950" lvl="1" indent="-285750">
              <a:buFont typeface="Arial" panose="020B0604020202020204" pitchFamily="34" charset="0"/>
              <a:buChar char="•"/>
            </a:pPr>
            <a:r>
              <a:rPr lang="en-NZ" dirty="0"/>
              <a:t>Recognition of necessary secrecy</a:t>
            </a:r>
          </a:p>
          <a:p>
            <a:pPr marL="742950" lvl="1" indent="-285750">
              <a:buFont typeface="Arial" panose="020B0604020202020204" pitchFamily="34" charset="0"/>
              <a:buChar char="•"/>
            </a:pPr>
            <a:r>
              <a:rPr lang="en-NZ" dirty="0"/>
              <a:t>Minimal secrecy</a:t>
            </a:r>
          </a:p>
          <a:p>
            <a:pPr marL="742950" lvl="1" indent="-285750">
              <a:buFont typeface="Arial" panose="020B0604020202020204" pitchFamily="34" charset="0"/>
              <a:buChar char="•"/>
            </a:pPr>
            <a:r>
              <a:rPr lang="en-NZ" dirty="0"/>
              <a:t>Transparency</a:t>
            </a:r>
          </a:p>
          <a:p>
            <a:pPr marL="742950" lvl="1" indent="-285750">
              <a:buFont typeface="Arial" panose="020B0604020202020204" pitchFamily="34" charset="0"/>
              <a:buChar char="•"/>
            </a:pPr>
            <a:r>
              <a:rPr lang="en-NZ" dirty="0"/>
              <a:t>Legislative clarity</a:t>
            </a:r>
          </a:p>
          <a:p>
            <a:pPr marL="742950" lvl="1" indent="-285750">
              <a:buFont typeface="Arial" panose="020B0604020202020204" pitchFamily="34" charset="0"/>
              <a:buChar char="•"/>
            </a:pPr>
            <a:r>
              <a:rPr lang="en-NZ" dirty="0"/>
              <a:t>Multilateral collaboration</a:t>
            </a:r>
          </a:p>
          <a:p>
            <a:pPr marL="285750" indent="-285750">
              <a:buFont typeface="Arial" panose="020B0604020202020204" pitchFamily="34" charset="0"/>
              <a:buChar char="•"/>
            </a:pPr>
            <a:r>
              <a:rPr lang="en-NZ" dirty="0"/>
              <a:t>Again this thinking should influence thinking about “social licence” on the use of data in NZ. </a:t>
            </a:r>
          </a:p>
        </p:txBody>
      </p:sp>
    </p:spTree>
    <p:extLst>
      <p:ext uri="{BB962C8B-B14F-4D97-AF65-F5344CB8AC3E}">
        <p14:creationId xmlns:p14="http://schemas.microsoft.com/office/powerpoint/2010/main" val="3121784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56268" y="653590"/>
            <a:ext cx="9485153" cy="4708981"/>
          </a:xfrm>
          <a:prstGeom prst="rect">
            <a:avLst/>
          </a:prstGeom>
        </p:spPr>
        <p:txBody>
          <a:bodyPr wrap="square">
            <a:spAutoFit/>
          </a:bodyPr>
          <a:lstStyle/>
          <a:p>
            <a:r>
              <a:rPr lang="en-NZ" sz="2000" b="1" dirty="0"/>
              <a:t>New Zealanders have been able to produce  simple rules for tough situations before now: Gate Pa Māori “rules for the fight”: </a:t>
            </a:r>
          </a:p>
          <a:p>
            <a:endParaRPr lang="en-NZ" sz="2000" dirty="0"/>
          </a:p>
          <a:p>
            <a:r>
              <a:rPr lang="en-NZ" sz="2000" dirty="0"/>
              <a:t>Rule 1. If wounded, or captured whole, and the butt of the musket or hilt of the sword be turned to me, he will be saved.</a:t>
            </a:r>
          </a:p>
          <a:p>
            <a:endParaRPr lang="en-NZ" sz="2000" dirty="0"/>
          </a:p>
          <a:p>
            <a:r>
              <a:rPr lang="en-NZ" sz="2000" dirty="0"/>
              <a:t>Rule 2. If any </a:t>
            </a:r>
            <a:r>
              <a:rPr lang="en-NZ" sz="2000" dirty="0" err="1"/>
              <a:t>Pakeha</a:t>
            </a:r>
            <a:r>
              <a:rPr lang="en-NZ" sz="2000" dirty="0"/>
              <a:t>, being a soldier by name, shall be travelling unarmed  and meets me, he will be captured, and handed over to directors of the law.</a:t>
            </a:r>
          </a:p>
          <a:p>
            <a:endParaRPr lang="en-NZ" sz="2000" dirty="0"/>
          </a:p>
          <a:p>
            <a:r>
              <a:rPr lang="en-NZ" sz="2000" dirty="0"/>
              <a:t>Rule 3. The soldier who flees, being carried away by his fears, and goes to  the house of the priest with  his  gun  (even  though  carrying  arms) will be  saved. I will not go there. </a:t>
            </a:r>
          </a:p>
          <a:p>
            <a:endParaRPr lang="en-NZ" sz="2000" dirty="0"/>
          </a:p>
          <a:p>
            <a:r>
              <a:rPr lang="en-NZ" sz="2000" dirty="0"/>
              <a:t>Rule 4. The unarmed </a:t>
            </a:r>
            <a:r>
              <a:rPr lang="en-NZ" sz="2000" dirty="0" err="1"/>
              <a:t>Pakehas</a:t>
            </a:r>
            <a:r>
              <a:rPr lang="en-NZ" sz="2000" dirty="0"/>
              <a:t>, women and children, will be spared.</a:t>
            </a:r>
          </a:p>
          <a:p>
            <a:r>
              <a:rPr lang="en-NZ" sz="2000" dirty="0"/>
              <a:t>- </a:t>
            </a:r>
            <a:r>
              <a:rPr lang="en-NZ" sz="2000" i="1" dirty="0"/>
              <a:t>Henare </a:t>
            </a:r>
            <a:r>
              <a:rPr lang="en-NZ" sz="2000" i="1" dirty="0" err="1"/>
              <a:t>Taratoa</a:t>
            </a:r>
            <a:r>
              <a:rPr lang="en-NZ" sz="2000" i="1" dirty="0"/>
              <a:t> a lay preacher and chief of the </a:t>
            </a:r>
            <a:r>
              <a:rPr lang="en-NZ" sz="2000" i="1" dirty="0" err="1"/>
              <a:t>Ngati</a:t>
            </a:r>
            <a:r>
              <a:rPr lang="en-NZ" sz="2000" i="1" dirty="0"/>
              <a:t> </a:t>
            </a:r>
            <a:r>
              <a:rPr lang="en-NZ" sz="2000" i="1" dirty="0" err="1"/>
              <a:t>Raukawa</a:t>
            </a:r>
            <a:r>
              <a:rPr lang="en-NZ" sz="2000" i="1" dirty="0"/>
              <a:t> in a letter to addressed  to the Colonel commanding colonial forces at </a:t>
            </a:r>
            <a:r>
              <a:rPr lang="en-NZ" sz="2000" i="1" dirty="0" err="1"/>
              <a:t>Potiriwhi</a:t>
            </a:r>
            <a:endParaRPr lang="en-NZ" sz="2000" i="1" dirty="0"/>
          </a:p>
        </p:txBody>
      </p:sp>
    </p:spTree>
    <p:extLst>
      <p:ext uri="{BB962C8B-B14F-4D97-AF65-F5344CB8AC3E}">
        <p14:creationId xmlns:p14="http://schemas.microsoft.com/office/powerpoint/2010/main" val="13081862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640" y="13686"/>
            <a:ext cx="10098914" cy="6844313"/>
          </a:xfrm>
          <a:prstGeom prst="rect">
            <a:avLst/>
          </a:prstGeom>
        </p:spPr>
      </p:pic>
    </p:spTree>
    <p:extLst>
      <p:ext uri="{BB962C8B-B14F-4D97-AF65-F5344CB8AC3E}">
        <p14:creationId xmlns:p14="http://schemas.microsoft.com/office/powerpoint/2010/main" val="39385945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2454" y="369116"/>
            <a:ext cx="9739619" cy="6001643"/>
          </a:xfrm>
          <a:prstGeom prst="rect">
            <a:avLst/>
          </a:prstGeom>
        </p:spPr>
        <p:txBody>
          <a:bodyPr wrap="square">
            <a:spAutoFit/>
          </a:bodyPr>
          <a:lstStyle/>
          <a:p>
            <a:r>
              <a:rPr lang="en-NZ" sz="2400" dirty="0"/>
              <a:t>NZDF leads the world in training its people in humanitarian and human rights law relevant to its work.  NZ Police also treat it  very seriously. NZ  Social Sector? </a:t>
            </a:r>
            <a:endParaRPr lang="en-NZ" dirty="0"/>
          </a:p>
          <a:p>
            <a:endParaRPr lang="en-NZ" dirty="0"/>
          </a:p>
          <a:p>
            <a:r>
              <a:rPr lang="en-NZ" dirty="0"/>
              <a:t>Will people be trained about  human rights and data in the same way  the NZDF  train people in human rights and the use of force?</a:t>
            </a:r>
          </a:p>
          <a:p>
            <a:endParaRPr lang="en-NZ" dirty="0"/>
          </a:p>
          <a:p>
            <a:r>
              <a:rPr lang="en-NZ" sz="1600" dirty="0"/>
              <a:t>“NZDF has an advanced Law of Armed Conflict training programme which  trains all Armed  Forces personnel to respect LOAC, including  the Four  Geneva Conventions of 1949 and the two Additional Protocols of 1977, the Chemical Weapons Convention, the Anti­personnel Mines Convention, the Conventional Weapons Convention, and  other laws of armed  conflict derived from treaty law and  customary international law. This programme includes elements on the general protection of human rights. </a:t>
            </a:r>
          </a:p>
          <a:p>
            <a:endParaRPr lang="en-NZ" sz="1600" dirty="0"/>
          </a:p>
          <a:p>
            <a:r>
              <a:rPr lang="en-NZ" sz="1600" dirty="0"/>
              <a:t>In addition to a routine programme of instruction, refresher lectures are provided  for  personnel deploying  overseas on peace support operations.</a:t>
            </a:r>
          </a:p>
          <a:p>
            <a:endParaRPr lang="en-NZ" sz="1600" dirty="0"/>
          </a:p>
          <a:p>
            <a:r>
              <a:rPr lang="en-NZ" sz="1600" dirty="0"/>
              <a:t> NZDF is also  actively involved in the dissemination of International Humanitarian Law to  foreign armed forces students studying in New Zealand.” – </a:t>
            </a:r>
            <a:r>
              <a:rPr lang="en-NZ" sz="1600" i="1" dirty="0"/>
              <a:t>Kevin Riordan </a:t>
            </a:r>
          </a:p>
          <a:p>
            <a:endParaRPr lang="en-NZ" sz="1600" dirty="0"/>
          </a:p>
          <a:p>
            <a:r>
              <a:rPr lang="en-NZ" sz="1600" dirty="0"/>
              <a:t>“ We see the benefit, by contrast, in an order under s 92(3)(f) of the HRA requiring the Ministry needing to educate its officers in the importance of the human rights of disabled persons and their caregivers” – </a:t>
            </a:r>
            <a:r>
              <a:rPr lang="en-NZ" sz="1600" i="1" dirty="0"/>
              <a:t>Spencer v Ministry of Health, High Court, 20 July 2016</a:t>
            </a:r>
          </a:p>
        </p:txBody>
      </p:sp>
      <p:sp>
        <p:nvSpPr>
          <p:cNvPr id="3" name="Title 2"/>
          <p:cNvSpPr>
            <a:spLocks noGrp="1"/>
          </p:cNvSpPr>
          <p:nvPr>
            <p:ph type="title"/>
          </p:nvPr>
        </p:nvSpPr>
        <p:spPr/>
        <p:txBody>
          <a:bodyPr/>
          <a:lstStyle/>
          <a:p>
            <a:endParaRPr lang="en-NZ" dirty="0"/>
          </a:p>
        </p:txBody>
      </p:sp>
      <p:sp>
        <p:nvSpPr>
          <p:cNvPr id="4" name="Content Placeholder 3"/>
          <p:cNvSpPr>
            <a:spLocks noGrp="1"/>
          </p:cNvSpPr>
          <p:nvPr>
            <p:ph idx="1"/>
          </p:nvPr>
        </p:nvSpPr>
        <p:spPr/>
        <p:txBody>
          <a:bodyPr/>
          <a:lstStyle/>
          <a:p>
            <a:endParaRPr lang="en-NZ" dirty="0"/>
          </a:p>
        </p:txBody>
      </p:sp>
    </p:spTree>
    <p:extLst>
      <p:ext uri="{BB962C8B-B14F-4D97-AF65-F5344CB8AC3E}">
        <p14:creationId xmlns:p14="http://schemas.microsoft.com/office/powerpoint/2010/main" val="579538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NZ" b="1" dirty="0"/>
              <a:t>Useful information</a:t>
            </a:r>
          </a:p>
        </p:txBody>
      </p:sp>
      <p:sp>
        <p:nvSpPr>
          <p:cNvPr id="9" name="Content Placeholder 8"/>
          <p:cNvSpPr>
            <a:spLocks noGrp="1"/>
          </p:cNvSpPr>
          <p:nvPr>
            <p:ph idx="1"/>
          </p:nvPr>
        </p:nvSpPr>
        <p:spPr/>
        <p:txBody>
          <a:bodyPr>
            <a:normAutofit lnSpcReduction="10000"/>
          </a:bodyPr>
          <a:lstStyle/>
          <a:p>
            <a:r>
              <a:rPr lang="en-NZ" dirty="0">
                <a:hlinkClick r:id="rId2"/>
              </a:rPr>
              <a:t>http://www.humanrights.dk/our-work/sustainable-development/human-rights-sdgs</a:t>
            </a:r>
            <a:endParaRPr lang="en-NZ" dirty="0"/>
          </a:p>
          <a:p>
            <a:r>
              <a:rPr lang="en-NZ" dirty="0">
                <a:hlinkClick r:id="rId3"/>
              </a:rPr>
              <a:t>http://www.humanrights.dk/news/new-paper-human-rights-follow-review-2030-agenda-sustainable-development</a:t>
            </a:r>
            <a:endParaRPr lang="en-NZ" dirty="0"/>
          </a:p>
          <a:p>
            <a:r>
              <a:rPr lang="en-NZ" dirty="0">
                <a:hlinkClick r:id="rId4"/>
              </a:rPr>
              <a:t>http://www.oecd.org/std/OECD-Measuring-Distance-to-the%20SDGs-Target-Pilot-Study-web.pdf</a:t>
            </a:r>
            <a:endParaRPr lang="en-NZ" dirty="0"/>
          </a:p>
          <a:p>
            <a:r>
              <a:rPr lang="en-NZ" dirty="0">
                <a:hlinkClick r:id="rId5"/>
              </a:rPr>
              <a:t>http://ssir.org/</a:t>
            </a:r>
            <a:endParaRPr lang="en-NZ" dirty="0"/>
          </a:p>
          <a:p>
            <a:r>
              <a:rPr lang="en-NZ" dirty="0">
                <a:hlinkClick r:id="rId6"/>
              </a:rPr>
              <a:t>https://cyber.law.harvard.edu/</a:t>
            </a:r>
            <a:r>
              <a:rPr lang="en-NZ" dirty="0"/>
              <a:t> </a:t>
            </a:r>
          </a:p>
          <a:p>
            <a:r>
              <a:rPr lang="en-NZ" dirty="0">
                <a:hlinkClick r:id="rId7"/>
              </a:rPr>
              <a:t>https://www.hrc.co.nz/news/security-review-report-well-judged-proportionate/</a:t>
            </a:r>
            <a:r>
              <a:rPr lang="en-NZ" dirty="0"/>
              <a:t> </a:t>
            </a:r>
          </a:p>
        </p:txBody>
      </p:sp>
    </p:spTree>
    <p:extLst>
      <p:ext uri="{BB962C8B-B14F-4D97-AF65-F5344CB8AC3E}">
        <p14:creationId xmlns:p14="http://schemas.microsoft.com/office/powerpoint/2010/main" val="11501717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6656" y="1122363"/>
            <a:ext cx="10991088" cy="2387600"/>
          </a:xfrm>
        </p:spPr>
        <p:txBody>
          <a:bodyPr>
            <a:normAutofit fontScale="90000"/>
          </a:bodyPr>
          <a:lstStyle/>
          <a:p>
            <a:r>
              <a:rPr lang="en-NZ" b="1" dirty="0"/>
              <a:t>Data is like bullets in the wrong hands</a:t>
            </a:r>
            <a:br>
              <a:rPr lang="en-NZ" b="1" dirty="0"/>
            </a:br>
            <a:br>
              <a:rPr lang="en-NZ" b="1" dirty="0"/>
            </a:br>
            <a:r>
              <a:rPr lang="en-NZ" b="1" dirty="0"/>
              <a:t>Data is like gold in the right hands</a:t>
            </a:r>
          </a:p>
        </p:txBody>
      </p:sp>
      <p:sp>
        <p:nvSpPr>
          <p:cNvPr id="3" name="Subtitle 2"/>
          <p:cNvSpPr>
            <a:spLocks noGrp="1"/>
          </p:cNvSpPr>
          <p:nvPr>
            <p:ph type="subTitle" idx="1"/>
          </p:nvPr>
        </p:nvSpPr>
        <p:spPr/>
        <p:txBody>
          <a:bodyPr/>
          <a:lstStyle/>
          <a:p>
            <a:endParaRPr lang="en-NZ" dirty="0"/>
          </a:p>
        </p:txBody>
      </p:sp>
    </p:spTree>
    <p:extLst>
      <p:ext uri="{BB962C8B-B14F-4D97-AF65-F5344CB8AC3E}">
        <p14:creationId xmlns:p14="http://schemas.microsoft.com/office/powerpoint/2010/main" val="4229177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68096" y="987552"/>
            <a:ext cx="10543032" cy="5078313"/>
          </a:xfrm>
          <a:prstGeom prst="rect">
            <a:avLst/>
          </a:prstGeom>
          <a:noFill/>
        </p:spPr>
        <p:txBody>
          <a:bodyPr wrap="square" rtlCol="0">
            <a:spAutoFit/>
          </a:bodyPr>
          <a:lstStyle/>
          <a:p>
            <a:pPr marL="285750" indent="-285750">
              <a:buFont typeface="Arial" panose="020B0604020202020204" pitchFamily="34" charset="0"/>
              <a:buChar char="•"/>
            </a:pPr>
            <a:r>
              <a:rPr lang="en-NZ" sz="2400" dirty="0"/>
              <a:t>The greatest harm to our human dignity and rights has always been done by people who are too certain they are right and too certain that they are doing good.</a:t>
            </a:r>
          </a:p>
          <a:p>
            <a:pPr marL="285750" indent="-285750">
              <a:buFont typeface="Arial" panose="020B0604020202020204" pitchFamily="34" charset="0"/>
              <a:buChar char="•"/>
            </a:pPr>
            <a:endParaRPr lang="en-NZ" sz="2400" dirty="0"/>
          </a:p>
          <a:p>
            <a:pPr marL="285750" indent="-285750">
              <a:buFont typeface="Arial" panose="020B0604020202020204" pitchFamily="34" charset="0"/>
              <a:buChar char="•"/>
            </a:pPr>
            <a:r>
              <a:rPr lang="en-NZ" sz="2400" dirty="0"/>
              <a:t>Stanley Milgram and Phil Zimbardo’s experiments should be compulsory viewing – most of us will do tremendous harm to others if someone in authority tells us we are doing something to someone “for their own good”.</a:t>
            </a:r>
          </a:p>
          <a:p>
            <a:pPr marL="285750" indent="-285750">
              <a:buFont typeface="Arial" panose="020B0604020202020204" pitchFamily="34" charset="0"/>
              <a:buChar char="•"/>
            </a:pPr>
            <a:endParaRPr lang="en-NZ" sz="2400" dirty="0"/>
          </a:p>
          <a:p>
            <a:pPr marL="285750" indent="-285750">
              <a:buFont typeface="Arial" panose="020B0604020202020204" pitchFamily="34" charset="0"/>
              <a:buChar char="•"/>
            </a:pPr>
            <a:r>
              <a:rPr lang="en-NZ" sz="2400" dirty="0"/>
              <a:t>The human rights framework is designed to ensure we do good not harm to people as the basis for peace and development</a:t>
            </a:r>
          </a:p>
          <a:p>
            <a:pPr marL="285750" indent="-285750">
              <a:buFont typeface="Arial" panose="020B0604020202020204" pitchFamily="34" charset="0"/>
              <a:buChar char="•"/>
            </a:pPr>
            <a:endParaRPr lang="en-NZ" sz="2400" dirty="0"/>
          </a:p>
          <a:p>
            <a:pPr marL="285750" indent="-285750">
              <a:buFont typeface="Arial" panose="020B0604020202020204" pitchFamily="34" charset="0"/>
              <a:buChar char="•"/>
            </a:pPr>
            <a:r>
              <a:rPr lang="en-NZ" sz="2400" dirty="0"/>
              <a:t>Data could do tremendous good or tremendous harm</a:t>
            </a:r>
          </a:p>
          <a:p>
            <a:pPr marL="285750" indent="-285750">
              <a:buFont typeface="Arial" panose="020B0604020202020204" pitchFamily="34" charset="0"/>
              <a:buChar char="•"/>
            </a:pPr>
            <a:endParaRPr lang="en-NZ" dirty="0"/>
          </a:p>
          <a:p>
            <a:pPr marL="285750" indent="-285750">
              <a:buFont typeface="Arial" panose="020B0604020202020204" pitchFamily="34" charset="0"/>
              <a:buChar char="•"/>
            </a:pPr>
            <a:endParaRPr lang="en-NZ" dirty="0"/>
          </a:p>
        </p:txBody>
      </p:sp>
    </p:spTree>
    <p:extLst>
      <p:ext uri="{BB962C8B-B14F-4D97-AF65-F5344CB8AC3E}">
        <p14:creationId xmlns:p14="http://schemas.microsoft.com/office/powerpoint/2010/main" val="34720578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68096" y="356616"/>
            <a:ext cx="10543032" cy="6063198"/>
          </a:xfrm>
          <a:prstGeom prst="rect">
            <a:avLst/>
          </a:prstGeom>
          <a:noFill/>
        </p:spPr>
        <p:txBody>
          <a:bodyPr wrap="square" rtlCol="0">
            <a:spAutoFit/>
          </a:bodyPr>
          <a:lstStyle/>
          <a:p>
            <a:pPr marL="285750" indent="-285750">
              <a:buFont typeface="Arial" panose="020B0604020202020204" pitchFamily="34" charset="0"/>
              <a:buChar char="•"/>
            </a:pPr>
            <a:r>
              <a:rPr lang="en-NZ" sz="2200" dirty="0"/>
              <a:t>People who use data need to be trained like people who use bullets</a:t>
            </a:r>
          </a:p>
          <a:p>
            <a:pPr marL="285750" indent="-285750">
              <a:buFont typeface="Arial" panose="020B0604020202020204" pitchFamily="34" charset="0"/>
              <a:buChar char="•"/>
            </a:pPr>
            <a:endParaRPr lang="en-NZ" sz="2200" dirty="0"/>
          </a:p>
          <a:p>
            <a:pPr marL="285750" indent="-285750">
              <a:buFont typeface="Arial" panose="020B0604020202020204" pitchFamily="34" charset="0"/>
              <a:buChar char="•"/>
            </a:pPr>
            <a:r>
              <a:rPr lang="en-NZ" sz="2200" dirty="0"/>
              <a:t>NZ is really good at training people who use bullets in the frameworks that matter including humanitarian and human rights law </a:t>
            </a:r>
          </a:p>
          <a:p>
            <a:pPr marL="285750" indent="-285750">
              <a:buFont typeface="Arial" panose="020B0604020202020204" pitchFamily="34" charset="0"/>
              <a:buChar char="•"/>
            </a:pPr>
            <a:endParaRPr lang="en-NZ" sz="2200" dirty="0"/>
          </a:p>
          <a:p>
            <a:pPr marL="285750" indent="-285750">
              <a:buFont typeface="Arial" panose="020B0604020202020204" pitchFamily="34" charset="0"/>
              <a:buChar char="•"/>
            </a:pPr>
            <a:r>
              <a:rPr lang="en-NZ" sz="2200" dirty="0"/>
              <a:t>However, just this week a court has ordered a social sector Ministry to undertake human rights training of its staff in the human rights of some of the most vulnerable people they serve </a:t>
            </a:r>
          </a:p>
          <a:p>
            <a:pPr marL="285750" indent="-285750">
              <a:buFont typeface="Arial" panose="020B0604020202020204" pitchFamily="34" charset="0"/>
              <a:buChar char="•"/>
            </a:pPr>
            <a:endParaRPr lang="en-NZ" sz="2200" dirty="0"/>
          </a:p>
          <a:p>
            <a:pPr marL="285750" indent="-285750">
              <a:buFont typeface="Arial" panose="020B0604020202020204" pitchFamily="34" charset="0"/>
              <a:buChar char="•"/>
            </a:pPr>
            <a:r>
              <a:rPr lang="en-NZ" sz="2200" dirty="0"/>
              <a:t>Need to understand the human rights framework </a:t>
            </a:r>
          </a:p>
          <a:p>
            <a:pPr marL="285750" indent="-285750">
              <a:buFont typeface="Arial" panose="020B0604020202020204" pitchFamily="34" charset="0"/>
              <a:buChar char="•"/>
            </a:pPr>
            <a:endParaRPr lang="en-NZ" sz="2200" dirty="0"/>
          </a:p>
          <a:p>
            <a:pPr marL="285750" indent="-285750">
              <a:buFont typeface="Arial" panose="020B0604020202020204" pitchFamily="34" charset="0"/>
              <a:buChar char="•"/>
            </a:pPr>
            <a:r>
              <a:rPr lang="en-NZ" sz="2200" dirty="0"/>
              <a:t>Need to be trustworthy – that is deserving of the trust of the people of New Zealand</a:t>
            </a:r>
          </a:p>
          <a:p>
            <a:pPr marL="285750" indent="-285750">
              <a:buFont typeface="Arial" panose="020B0604020202020204" pitchFamily="34" charset="0"/>
              <a:buChar char="•"/>
            </a:pPr>
            <a:endParaRPr lang="en-NZ" sz="2200" dirty="0"/>
          </a:p>
          <a:p>
            <a:pPr marL="285750" indent="-285750">
              <a:buFont typeface="Arial" panose="020B0604020202020204" pitchFamily="34" charset="0"/>
              <a:buChar char="•"/>
            </a:pPr>
            <a:r>
              <a:rPr lang="en-NZ" sz="2200" dirty="0"/>
              <a:t>Need democratic and social licence to operate</a:t>
            </a:r>
          </a:p>
          <a:p>
            <a:pPr marL="285750" indent="-285750">
              <a:buFont typeface="Arial" panose="020B0604020202020204" pitchFamily="34" charset="0"/>
              <a:buChar char="•"/>
            </a:pPr>
            <a:endParaRPr lang="en-NZ" sz="2200" dirty="0"/>
          </a:p>
          <a:p>
            <a:pPr marL="285750" indent="-285750">
              <a:buFont typeface="Arial" panose="020B0604020202020204" pitchFamily="34" charset="0"/>
              <a:buChar char="•"/>
            </a:pPr>
            <a:r>
              <a:rPr lang="en-NZ" sz="2200" dirty="0"/>
              <a:t>Need to train people – everyone who uses data  </a:t>
            </a:r>
          </a:p>
          <a:p>
            <a:pPr marL="285750" indent="-285750">
              <a:buFont typeface="Arial" panose="020B0604020202020204" pitchFamily="34" charset="0"/>
              <a:buChar char="•"/>
            </a:pPr>
            <a:endParaRPr lang="en-NZ" dirty="0"/>
          </a:p>
          <a:p>
            <a:pPr marL="285750" indent="-285750">
              <a:buFont typeface="Arial" panose="020B0604020202020204" pitchFamily="34" charset="0"/>
              <a:buChar char="•"/>
            </a:pPr>
            <a:endParaRPr lang="en-NZ" dirty="0"/>
          </a:p>
        </p:txBody>
      </p:sp>
    </p:spTree>
    <p:extLst>
      <p:ext uri="{BB962C8B-B14F-4D97-AF65-F5344CB8AC3E}">
        <p14:creationId xmlns:p14="http://schemas.microsoft.com/office/powerpoint/2010/main" val="25067919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1524000" y="1"/>
            <a:ext cx="8243888" cy="981075"/>
          </a:xfrm>
        </p:spPr>
        <p:txBody>
          <a:bodyPr/>
          <a:lstStyle/>
          <a:p>
            <a:r>
              <a:rPr lang="en-NZ" altLang="en-US" sz="3200" b="1" dirty="0">
                <a:solidFill>
                  <a:schemeClr val="accent2"/>
                </a:solidFill>
                <a:cs typeface="Arial" panose="020B0604020202020204" pitchFamily="34" charset="0"/>
              </a:rPr>
              <a:t>Declaration of the United Nations 1942</a:t>
            </a:r>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175501" y="908051"/>
            <a:ext cx="3254375" cy="4627563"/>
          </a:xfrm>
        </p:spPr>
      </p:pic>
      <p:sp>
        <p:nvSpPr>
          <p:cNvPr id="4" name="Rectangle 3"/>
          <p:cNvSpPr/>
          <p:nvPr/>
        </p:nvSpPr>
        <p:spPr>
          <a:xfrm>
            <a:off x="1524000" y="981076"/>
            <a:ext cx="5435600" cy="5355312"/>
          </a:xfrm>
          <a:prstGeom prst="rect">
            <a:avLst/>
          </a:prstGeom>
        </p:spPr>
        <p:txBody>
          <a:bodyPr>
            <a:spAutoFit/>
          </a:bodyPr>
          <a:lstStyle/>
          <a:p>
            <a:pPr marL="342900" indent="-342900">
              <a:buFont typeface="Arial" pitchFamily="34" charset="0"/>
              <a:buChar char="•"/>
              <a:defRPr/>
            </a:pPr>
            <a:endParaRPr lang="en-NZ" dirty="0">
              <a:cs typeface="Arial" pitchFamily="34" charset="0"/>
            </a:endParaRPr>
          </a:p>
          <a:p>
            <a:pPr marL="342900" indent="-342900">
              <a:buFont typeface="Arial" pitchFamily="34" charset="0"/>
              <a:buChar char="•"/>
              <a:defRPr/>
            </a:pPr>
            <a:endParaRPr lang="en-NZ" dirty="0">
              <a:cs typeface="Arial" pitchFamily="34" charset="0"/>
            </a:endParaRPr>
          </a:p>
          <a:p>
            <a:pPr marL="342900" indent="-342900">
              <a:buFont typeface="Arial" pitchFamily="34" charset="0"/>
              <a:buChar char="•"/>
              <a:defRPr/>
            </a:pPr>
            <a:r>
              <a:rPr lang="en-NZ" dirty="0">
                <a:cs typeface="Arial" pitchFamily="34" charset="0"/>
              </a:rPr>
              <a:t>adopted January 1, 1942 by 25 countries including NZ – this is what our people fought and died for</a:t>
            </a:r>
          </a:p>
          <a:p>
            <a:pPr marL="342900" indent="-342900">
              <a:defRPr/>
            </a:pPr>
            <a:endParaRPr lang="en-NZ" dirty="0">
              <a:cs typeface="Arial" pitchFamily="34" charset="0"/>
            </a:endParaRPr>
          </a:p>
          <a:p>
            <a:pPr marL="342900" indent="-342900">
              <a:buFont typeface="Arial" pitchFamily="34" charset="0"/>
              <a:buChar char="•"/>
              <a:defRPr/>
            </a:pPr>
            <a:r>
              <a:rPr lang="en-NZ" dirty="0">
                <a:cs typeface="Arial" pitchFamily="34" charset="0"/>
              </a:rPr>
              <a:t>declared the commitment to the principles of the Atlantic Charter  - to the Four Freedoms – which NZ had also signed</a:t>
            </a:r>
          </a:p>
          <a:p>
            <a:pPr marL="342900" indent="-342900">
              <a:defRPr/>
            </a:pPr>
            <a:endParaRPr lang="en-NZ" dirty="0">
              <a:cs typeface="Arial" pitchFamily="34" charset="0"/>
            </a:endParaRPr>
          </a:p>
          <a:p>
            <a:pPr marL="342900" indent="-342900">
              <a:buFont typeface="Arial" pitchFamily="34" charset="0"/>
              <a:buChar char="•"/>
              <a:defRPr/>
            </a:pPr>
            <a:r>
              <a:rPr lang="en-NZ" dirty="0">
                <a:cs typeface="Arial" pitchFamily="34" charset="0"/>
              </a:rPr>
              <a:t>convinced “ that complete victory over their enemies is essential to defend life, liberty, independence and religious freedom, and to </a:t>
            </a:r>
            <a:r>
              <a:rPr lang="en-NZ" dirty="0">
                <a:solidFill>
                  <a:srgbClr val="FF0000"/>
                </a:solidFill>
                <a:cs typeface="Arial" pitchFamily="34" charset="0"/>
              </a:rPr>
              <a:t>preserve </a:t>
            </a:r>
            <a:r>
              <a:rPr lang="en-NZ" b="1" dirty="0">
                <a:solidFill>
                  <a:srgbClr val="FF0000"/>
                </a:solidFill>
                <a:cs typeface="Arial" pitchFamily="34" charset="0"/>
              </a:rPr>
              <a:t>human rights</a:t>
            </a:r>
            <a:r>
              <a:rPr lang="en-NZ" b="1" dirty="0">
                <a:cs typeface="Arial" pitchFamily="34" charset="0"/>
              </a:rPr>
              <a:t> </a:t>
            </a:r>
            <a:r>
              <a:rPr lang="en-NZ" dirty="0">
                <a:cs typeface="Arial" pitchFamily="34" charset="0"/>
              </a:rPr>
              <a:t>and justice in their own lands as well as in other lands, and that they are now engaged in a common struggle against savage and brutal forces seeking to subjugate the world.”</a:t>
            </a:r>
          </a:p>
          <a:p>
            <a:pPr>
              <a:defRPr/>
            </a:pPr>
            <a:endParaRPr lang="en-NZ" dirty="0">
              <a:cs typeface="Arial" pitchFamily="34" charset="0"/>
            </a:endParaRPr>
          </a:p>
          <a:p>
            <a:pPr marL="342900" indent="-342900">
              <a:buFont typeface="Arial" pitchFamily="34" charset="0"/>
              <a:buChar char="•"/>
              <a:defRPr/>
            </a:pPr>
            <a:r>
              <a:rPr lang="en-NZ" dirty="0">
                <a:cs typeface="Arial" pitchFamily="34" charset="0"/>
              </a:rPr>
              <a:t>Basis of the UN Charter, the UN Declaration of Human Rights and all international human rights law</a:t>
            </a:r>
          </a:p>
        </p:txBody>
      </p:sp>
    </p:spTree>
    <p:extLst>
      <p:ext uri="{BB962C8B-B14F-4D97-AF65-F5344CB8AC3E}">
        <p14:creationId xmlns:p14="http://schemas.microsoft.com/office/powerpoint/2010/main" val="37970578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NZ" sz="3600" dirty="0"/>
              <a:t>The International Human Rights  Treaty Framework</a:t>
            </a:r>
          </a:p>
        </p:txBody>
      </p:sp>
      <p:pic>
        <p:nvPicPr>
          <p:cNvPr id="1026" name="Picture 2"/>
          <p:cNvPicPr>
            <a:picLocks noChangeAspect="1" noChangeArrowheads="1"/>
          </p:cNvPicPr>
          <p:nvPr/>
        </p:nvPicPr>
        <p:blipFill>
          <a:blip r:embed="rId3" cstate="print"/>
          <a:srcRect/>
          <a:stretch>
            <a:fillRect/>
          </a:stretch>
        </p:blipFill>
        <p:spPr bwMode="auto">
          <a:xfrm>
            <a:off x="1703512" y="1556792"/>
            <a:ext cx="8784976" cy="4824536"/>
          </a:xfrm>
          <a:prstGeom prst="rect">
            <a:avLst/>
          </a:prstGeom>
          <a:noFill/>
          <a:ln w="9525">
            <a:noFill/>
            <a:miter lim="800000"/>
            <a:headEnd/>
            <a:tailEnd/>
          </a:ln>
        </p:spPr>
      </p:pic>
    </p:spTree>
    <p:extLst>
      <p:ext uri="{BB962C8B-B14F-4D97-AF65-F5344CB8AC3E}">
        <p14:creationId xmlns:p14="http://schemas.microsoft.com/office/powerpoint/2010/main" val="38511158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pic>
        <p:nvPicPr>
          <p:cNvPr id="3" name="Picture 2"/>
          <p:cNvPicPr>
            <a:picLocks noChangeAspect="1"/>
          </p:cNvPicPr>
          <p:nvPr/>
        </p:nvPicPr>
        <p:blipFill>
          <a:blip r:embed="rId2"/>
          <a:stretch>
            <a:fillRect/>
          </a:stretch>
        </p:blipFill>
        <p:spPr>
          <a:xfrm>
            <a:off x="310394" y="142613"/>
            <a:ext cx="11618752" cy="6526636"/>
          </a:xfrm>
          <a:prstGeom prst="rect">
            <a:avLst/>
          </a:prstGeom>
        </p:spPr>
      </p:pic>
    </p:spTree>
    <p:extLst>
      <p:ext uri="{BB962C8B-B14F-4D97-AF65-F5344CB8AC3E}">
        <p14:creationId xmlns:p14="http://schemas.microsoft.com/office/powerpoint/2010/main" val="10438342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The Domestic  Human Rights Framework</a:t>
            </a:r>
          </a:p>
        </p:txBody>
      </p:sp>
      <p:sp>
        <p:nvSpPr>
          <p:cNvPr id="3" name="TextBox 2"/>
          <p:cNvSpPr txBox="1"/>
          <p:nvPr/>
        </p:nvSpPr>
        <p:spPr>
          <a:xfrm>
            <a:off x="846589" y="1799529"/>
            <a:ext cx="2886512" cy="5047536"/>
          </a:xfrm>
          <a:prstGeom prst="rect">
            <a:avLst/>
          </a:prstGeom>
          <a:noFill/>
        </p:spPr>
        <p:txBody>
          <a:bodyPr wrap="square" rtlCol="0">
            <a:spAutoFit/>
          </a:bodyPr>
          <a:lstStyle/>
          <a:p>
            <a:pPr marL="285750" indent="-285750">
              <a:buFont typeface="Arial" panose="020B0604020202020204" pitchFamily="34" charset="0"/>
              <a:buChar char="•"/>
            </a:pPr>
            <a:r>
              <a:rPr lang="en-NZ" sz="1400" dirty="0" err="1"/>
              <a:t>Te</a:t>
            </a:r>
            <a:r>
              <a:rPr lang="en-NZ" sz="1400" dirty="0"/>
              <a:t> </a:t>
            </a:r>
            <a:r>
              <a:rPr lang="en-NZ" sz="1400" dirty="0" err="1"/>
              <a:t>Tiriti</a:t>
            </a:r>
            <a:r>
              <a:rPr lang="en-NZ" sz="1400" dirty="0"/>
              <a:t> o Waitangi (1840)</a:t>
            </a:r>
          </a:p>
          <a:p>
            <a:pPr marL="285750" indent="-285750">
              <a:buFont typeface="Arial" panose="020B0604020202020204" pitchFamily="34" charset="0"/>
              <a:buChar char="•"/>
            </a:pPr>
            <a:r>
              <a:rPr lang="en-NZ" sz="1400" dirty="0">
                <a:solidFill>
                  <a:srgbClr val="FF0000"/>
                </a:solidFill>
              </a:rPr>
              <a:t>New Zealand Bill of Rights (1990) </a:t>
            </a:r>
          </a:p>
          <a:p>
            <a:pPr marL="285750" indent="-285750">
              <a:buFont typeface="Arial" panose="020B0604020202020204" pitchFamily="34" charset="0"/>
              <a:buChar char="•"/>
            </a:pPr>
            <a:r>
              <a:rPr lang="en-NZ" sz="1400" dirty="0"/>
              <a:t>Human Rights Act (1993)</a:t>
            </a:r>
          </a:p>
          <a:p>
            <a:pPr marL="285750" indent="-285750">
              <a:buFont typeface="Arial" panose="020B0604020202020204" pitchFamily="34" charset="0"/>
              <a:buChar char="•"/>
            </a:pPr>
            <a:r>
              <a:rPr lang="en-NZ" sz="1400" dirty="0">
                <a:solidFill>
                  <a:srgbClr val="FF0000"/>
                </a:solidFill>
              </a:rPr>
              <a:t>Crimes of Torture Act (1989)</a:t>
            </a:r>
          </a:p>
          <a:p>
            <a:pPr marL="285750" indent="-285750">
              <a:buFont typeface="Arial" panose="020B0604020202020204" pitchFamily="34" charset="0"/>
              <a:buChar char="•"/>
            </a:pPr>
            <a:r>
              <a:rPr lang="en-NZ" sz="1400" dirty="0">
                <a:solidFill>
                  <a:srgbClr val="FF0000"/>
                </a:solidFill>
              </a:rPr>
              <a:t>Privacy Act (1993)</a:t>
            </a:r>
          </a:p>
          <a:p>
            <a:pPr marL="285750" indent="-285750">
              <a:buFont typeface="Arial" panose="020B0604020202020204" pitchFamily="34" charset="0"/>
              <a:buChar char="•"/>
            </a:pPr>
            <a:r>
              <a:rPr lang="en-NZ" sz="1400" dirty="0"/>
              <a:t>Equal Pay Act (1972)</a:t>
            </a:r>
          </a:p>
          <a:p>
            <a:pPr marL="285750" indent="-285750">
              <a:buFont typeface="Arial" panose="020B0604020202020204" pitchFamily="34" charset="0"/>
              <a:buChar char="•"/>
            </a:pPr>
            <a:r>
              <a:rPr lang="en-NZ" sz="1400" dirty="0"/>
              <a:t>Ombudsman Act (1975)</a:t>
            </a:r>
          </a:p>
          <a:p>
            <a:pPr marL="285750" indent="-285750">
              <a:buFont typeface="Arial" panose="020B0604020202020204" pitchFamily="34" charset="0"/>
              <a:buChar char="•"/>
            </a:pPr>
            <a:r>
              <a:rPr lang="en-NZ" sz="1400" dirty="0"/>
              <a:t>Official Information Act (1982)</a:t>
            </a:r>
          </a:p>
          <a:p>
            <a:pPr marL="285750" indent="-285750">
              <a:buFont typeface="Arial" panose="020B0604020202020204" pitchFamily="34" charset="0"/>
              <a:buChar char="•"/>
            </a:pPr>
            <a:r>
              <a:rPr lang="en-NZ" sz="1400" dirty="0"/>
              <a:t>Constitution Act (1986)</a:t>
            </a:r>
          </a:p>
          <a:p>
            <a:pPr marL="285750" indent="-285750">
              <a:buFont typeface="Arial" panose="020B0604020202020204" pitchFamily="34" charset="0"/>
              <a:buChar char="•"/>
            </a:pPr>
            <a:r>
              <a:rPr lang="en-NZ" sz="1400" dirty="0"/>
              <a:t>Abolition of the Death Penalty Act (1989)</a:t>
            </a:r>
          </a:p>
          <a:p>
            <a:pPr marL="285750" indent="-285750">
              <a:buFont typeface="Arial" panose="020B0604020202020204" pitchFamily="34" charset="0"/>
              <a:buChar char="•"/>
            </a:pPr>
            <a:r>
              <a:rPr lang="en-NZ" sz="1400" dirty="0"/>
              <a:t>Health and Disability Commissioner Act (1994)</a:t>
            </a:r>
          </a:p>
          <a:p>
            <a:pPr marL="285750" indent="-285750">
              <a:buFont typeface="Arial" panose="020B0604020202020204" pitchFamily="34" charset="0"/>
              <a:buChar char="•"/>
            </a:pPr>
            <a:r>
              <a:rPr lang="en-NZ" sz="1400" dirty="0"/>
              <a:t>Children's Commissioner Act</a:t>
            </a:r>
          </a:p>
          <a:p>
            <a:pPr marL="285750" indent="-285750">
              <a:buFont typeface="Arial" panose="020B0604020202020204" pitchFamily="34" charset="0"/>
              <a:buChar char="•"/>
            </a:pPr>
            <a:r>
              <a:rPr lang="en-NZ" sz="1400" dirty="0"/>
              <a:t>Imperial Legislation  Act (1988)  (Magna Carta (1279) and Bill of Rights (1688))</a:t>
            </a:r>
          </a:p>
          <a:p>
            <a:pPr marL="285750" indent="-285750">
              <a:buFont typeface="Arial" panose="020B0604020202020204" pitchFamily="34" charset="0"/>
              <a:buChar char="•"/>
            </a:pPr>
            <a:r>
              <a:rPr lang="en-NZ" sz="1400" dirty="0"/>
              <a:t>State Sector Act (1998)</a:t>
            </a:r>
          </a:p>
          <a:p>
            <a:pPr marL="285750" indent="-285750">
              <a:buFont typeface="Arial" panose="020B0604020202020204" pitchFamily="34" charset="0"/>
              <a:buChar char="•"/>
            </a:pPr>
            <a:r>
              <a:rPr lang="en-NZ" sz="1400" dirty="0"/>
              <a:t>Employment Relations Act (2000)</a:t>
            </a:r>
          </a:p>
          <a:p>
            <a:pPr marL="285750" indent="-285750">
              <a:buFont typeface="Arial" panose="020B0604020202020204" pitchFamily="34" charset="0"/>
              <a:buChar char="•"/>
            </a:pPr>
            <a:r>
              <a:rPr lang="en-NZ" sz="1400" dirty="0"/>
              <a:t>Health and Safety in Employment Act </a:t>
            </a:r>
          </a:p>
          <a:p>
            <a:pPr marL="285750" indent="-285750">
              <a:buFont typeface="Arial" panose="020B0604020202020204" pitchFamily="34" charset="0"/>
              <a:buChar char="•"/>
            </a:pPr>
            <a:r>
              <a:rPr lang="en-NZ" sz="1400" i="1" dirty="0"/>
              <a:t>Common Law human rights</a:t>
            </a:r>
          </a:p>
          <a:p>
            <a:pPr marL="285750" indent="-285750">
              <a:buFont typeface="Arial" panose="020B0604020202020204" pitchFamily="34" charset="0"/>
              <a:buChar char="•"/>
            </a:pPr>
            <a:r>
              <a:rPr lang="en-NZ" sz="1400" i="1" dirty="0"/>
              <a:t>Many other statutes  </a:t>
            </a:r>
          </a:p>
        </p:txBody>
      </p:sp>
      <p:sp>
        <p:nvSpPr>
          <p:cNvPr id="5" name="TextBox 4"/>
          <p:cNvSpPr txBox="1"/>
          <p:nvPr/>
        </p:nvSpPr>
        <p:spPr>
          <a:xfrm>
            <a:off x="4690843" y="1363085"/>
            <a:ext cx="2810313" cy="369332"/>
          </a:xfrm>
          <a:prstGeom prst="rect">
            <a:avLst/>
          </a:prstGeom>
          <a:noFill/>
        </p:spPr>
        <p:txBody>
          <a:bodyPr wrap="square" rtlCol="0">
            <a:spAutoFit/>
          </a:bodyPr>
          <a:lstStyle/>
          <a:p>
            <a:r>
              <a:rPr lang="en-NZ" dirty="0"/>
              <a:t>Institutions  </a:t>
            </a:r>
          </a:p>
        </p:txBody>
      </p:sp>
      <p:sp>
        <p:nvSpPr>
          <p:cNvPr id="6" name="TextBox 5"/>
          <p:cNvSpPr txBox="1"/>
          <p:nvPr/>
        </p:nvSpPr>
        <p:spPr>
          <a:xfrm>
            <a:off x="838200" y="1363085"/>
            <a:ext cx="2625754" cy="369332"/>
          </a:xfrm>
          <a:prstGeom prst="rect">
            <a:avLst/>
          </a:prstGeom>
          <a:noFill/>
        </p:spPr>
        <p:txBody>
          <a:bodyPr wrap="square" rtlCol="0">
            <a:spAutoFit/>
          </a:bodyPr>
          <a:lstStyle/>
          <a:p>
            <a:r>
              <a:rPr lang="en-NZ" dirty="0"/>
              <a:t>Law</a:t>
            </a:r>
          </a:p>
        </p:txBody>
      </p:sp>
      <p:sp>
        <p:nvSpPr>
          <p:cNvPr id="7" name="TextBox 6"/>
          <p:cNvSpPr txBox="1"/>
          <p:nvPr/>
        </p:nvSpPr>
        <p:spPr>
          <a:xfrm>
            <a:off x="4690843" y="1799529"/>
            <a:ext cx="2221685" cy="4339650"/>
          </a:xfrm>
          <a:prstGeom prst="rect">
            <a:avLst/>
          </a:prstGeom>
          <a:noFill/>
        </p:spPr>
        <p:txBody>
          <a:bodyPr wrap="square" rtlCol="0">
            <a:spAutoFit/>
          </a:bodyPr>
          <a:lstStyle/>
          <a:p>
            <a:pPr marL="285750" indent="-285750">
              <a:buFont typeface="Arial" panose="020B0604020202020204" pitchFamily="34" charset="0"/>
              <a:buChar char="•"/>
            </a:pPr>
            <a:r>
              <a:rPr lang="en-NZ" sz="1200" dirty="0"/>
              <a:t>Human Rights Commission </a:t>
            </a:r>
          </a:p>
          <a:p>
            <a:pPr marL="285750" indent="-285750">
              <a:buFont typeface="Arial" panose="020B0604020202020204" pitchFamily="34" charset="0"/>
              <a:buChar char="•"/>
            </a:pPr>
            <a:r>
              <a:rPr lang="en-NZ" sz="1200" dirty="0"/>
              <a:t>Office of the Privacy Commissioner</a:t>
            </a:r>
          </a:p>
          <a:p>
            <a:pPr marL="285750" indent="-285750">
              <a:buFont typeface="Arial" panose="020B0604020202020204" pitchFamily="34" charset="0"/>
              <a:buChar char="•"/>
            </a:pPr>
            <a:r>
              <a:rPr lang="en-NZ" sz="1200" dirty="0"/>
              <a:t>Ombudsmen’s Office</a:t>
            </a:r>
          </a:p>
          <a:p>
            <a:pPr marL="285750" indent="-285750">
              <a:buFont typeface="Arial" panose="020B0604020202020204" pitchFamily="34" charset="0"/>
              <a:buChar char="•"/>
            </a:pPr>
            <a:r>
              <a:rPr lang="en-NZ" sz="1200" dirty="0"/>
              <a:t> Office of the Children’s Commissioner</a:t>
            </a:r>
          </a:p>
          <a:p>
            <a:pPr marL="285750" indent="-285750">
              <a:buFont typeface="Arial" panose="020B0604020202020204" pitchFamily="34" charset="0"/>
              <a:buChar char="•"/>
            </a:pPr>
            <a:r>
              <a:rPr lang="en-NZ" sz="1200" dirty="0"/>
              <a:t>Office of the Health and Disability Commissioner</a:t>
            </a:r>
          </a:p>
          <a:p>
            <a:pPr marL="285750" indent="-285750">
              <a:buFont typeface="Arial" panose="020B0604020202020204" pitchFamily="34" charset="0"/>
              <a:buChar char="•"/>
            </a:pPr>
            <a:r>
              <a:rPr lang="en-NZ" sz="1200" dirty="0"/>
              <a:t>Independent Police Conduct Authority </a:t>
            </a:r>
          </a:p>
          <a:p>
            <a:pPr marL="285750" indent="-285750">
              <a:buFont typeface="Arial" panose="020B0604020202020204" pitchFamily="34" charset="0"/>
              <a:buChar char="•"/>
            </a:pPr>
            <a:r>
              <a:rPr lang="en-NZ" sz="1200" dirty="0"/>
              <a:t>OPCAT National Preventative Mechanism </a:t>
            </a:r>
          </a:p>
          <a:p>
            <a:pPr marL="285750" indent="-285750">
              <a:buFont typeface="Arial" panose="020B0604020202020204" pitchFamily="34" charset="0"/>
              <a:buChar char="•"/>
            </a:pPr>
            <a:r>
              <a:rPr lang="en-NZ" sz="1200" dirty="0"/>
              <a:t>CRPD Independent Monitoring Mechanism</a:t>
            </a:r>
          </a:p>
          <a:p>
            <a:pPr marL="285750" indent="-285750">
              <a:buFont typeface="Arial" panose="020B0604020202020204" pitchFamily="34" charset="0"/>
              <a:buChar char="•"/>
            </a:pPr>
            <a:r>
              <a:rPr lang="en-NZ" sz="1200" dirty="0"/>
              <a:t>Military Tribunals</a:t>
            </a:r>
          </a:p>
          <a:p>
            <a:pPr marL="285750" indent="-285750">
              <a:buFont typeface="Arial" panose="020B0604020202020204" pitchFamily="34" charset="0"/>
              <a:buChar char="•"/>
            </a:pPr>
            <a:r>
              <a:rPr lang="en-NZ" sz="1200" dirty="0"/>
              <a:t>Human Rights Tribunal</a:t>
            </a:r>
          </a:p>
          <a:p>
            <a:pPr marL="285750" indent="-285750">
              <a:buFont typeface="Arial" panose="020B0604020202020204" pitchFamily="34" charset="0"/>
              <a:buChar char="•"/>
            </a:pPr>
            <a:r>
              <a:rPr lang="en-NZ" sz="1200" dirty="0"/>
              <a:t>Employment Relations Authority </a:t>
            </a:r>
          </a:p>
          <a:p>
            <a:pPr marL="285750" indent="-285750">
              <a:buFont typeface="Arial" panose="020B0604020202020204" pitchFamily="34" charset="0"/>
              <a:buChar char="•"/>
            </a:pPr>
            <a:r>
              <a:rPr lang="en-NZ" sz="1200" dirty="0"/>
              <a:t>Inspector-General of Intelligence and Security</a:t>
            </a:r>
          </a:p>
          <a:p>
            <a:pPr marL="285750" indent="-285750">
              <a:buFont typeface="Arial" panose="020B0604020202020204" pitchFamily="34" charset="0"/>
              <a:buChar char="•"/>
            </a:pPr>
            <a:r>
              <a:rPr lang="en-NZ" sz="1200" dirty="0"/>
              <a:t>Controller and Auditor General</a:t>
            </a:r>
          </a:p>
          <a:p>
            <a:pPr marL="285750" indent="-285750">
              <a:buFont typeface="Arial" panose="020B0604020202020204" pitchFamily="34" charset="0"/>
              <a:buChar char="•"/>
            </a:pPr>
            <a:r>
              <a:rPr lang="en-NZ" sz="1200" dirty="0"/>
              <a:t>Courts of New Zealand</a:t>
            </a:r>
          </a:p>
        </p:txBody>
      </p:sp>
      <p:sp>
        <p:nvSpPr>
          <p:cNvPr id="9" name="TextBox 8"/>
          <p:cNvSpPr txBox="1"/>
          <p:nvPr/>
        </p:nvSpPr>
        <p:spPr>
          <a:xfrm>
            <a:off x="7619999" y="1367154"/>
            <a:ext cx="2810313" cy="369332"/>
          </a:xfrm>
          <a:prstGeom prst="rect">
            <a:avLst/>
          </a:prstGeom>
          <a:noFill/>
        </p:spPr>
        <p:txBody>
          <a:bodyPr wrap="square" rtlCol="0">
            <a:spAutoFit/>
          </a:bodyPr>
          <a:lstStyle/>
          <a:p>
            <a:r>
              <a:rPr lang="en-NZ" dirty="0"/>
              <a:t>Ministries and Agencies  </a:t>
            </a:r>
          </a:p>
        </p:txBody>
      </p:sp>
      <p:sp>
        <p:nvSpPr>
          <p:cNvPr id="8" name="TextBox 7"/>
          <p:cNvSpPr txBox="1"/>
          <p:nvPr/>
        </p:nvSpPr>
        <p:spPr>
          <a:xfrm>
            <a:off x="7619999" y="1732417"/>
            <a:ext cx="2737607" cy="4616648"/>
          </a:xfrm>
          <a:prstGeom prst="rect">
            <a:avLst/>
          </a:prstGeom>
          <a:noFill/>
        </p:spPr>
        <p:txBody>
          <a:bodyPr wrap="square" rtlCol="0">
            <a:spAutoFit/>
          </a:bodyPr>
          <a:lstStyle/>
          <a:p>
            <a:pPr marL="285750" indent="-285750">
              <a:buFont typeface="Arial" panose="020B0604020202020204" pitchFamily="34" charset="0"/>
              <a:buChar char="•"/>
            </a:pPr>
            <a:r>
              <a:rPr lang="en-NZ" sz="1400" dirty="0"/>
              <a:t>DPMC</a:t>
            </a:r>
          </a:p>
          <a:p>
            <a:pPr marL="285750" indent="-285750">
              <a:buFont typeface="Arial" panose="020B0604020202020204" pitchFamily="34" charset="0"/>
              <a:buChar char="•"/>
            </a:pPr>
            <a:r>
              <a:rPr lang="en-NZ" sz="1400" dirty="0"/>
              <a:t>Ministry of Foreign Affairs and Trade</a:t>
            </a:r>
          </a:p>
          <a:p>
            <a:pPr marL="285750" indent="-285750">
              <a:buFont typeface="Arial" panose="020B0604020202020204" pitchFamily="34" charset="0"/>
              <a:buChar char="•"/>
            </a:pPr>
            <a:r>
              <a:rPr lang="en-NZ" sz="1400" dirty="0"/>
              <a:t>SSC</a:t>
            </a:r>
          </a:p>
          <a:p>
            <a:pPr marL="285750" indent="-285750">
              <a:buFont typeface="Arial" panose="020B0604020202020204" pitchFamily="34" charset="0"/>
              <a:buChar char="•"/>
            </a:pPr>
            <a:r>
              <a:rPr lang="en-NZ" sz="1400" dirty="0"/>
              <a:t>Ministry of Justice</a:t>
            </a:r>
          </a:p>
          <a:p>
            <a:pPr marL="285750" indent="-285750">
              <a:buFont typeface="Arial" panose="020B0604020202020204" pitchFamily="34" charset="0"/>
              <a:buChar char="•"/>
            </a:pPr>
            <a:r>
              <a:rPr lang="en-NZ" sz="1400" dirty="0"/>
              <a:t>Crown Law Office</a:t>
            </a:r>
          </a:p>
          <a:p>
            <a:pPr marL="285750" indent="-285750">
              <a:buFont typeface="Arial" panose="020B0604020202020204" pitchFamily="34" charset="0"/>
              <a:buChar char="•"/>
            </a:pPr>
            <a:r>
              <a:rPr lang="en-NZ" sz="1400" dirty="0"/>
              <a:t>NZ Defence Force</a:t>
            </a:r>
          </a:p>
          <a:p>
            <a:pPr marL="285750" indent="-285750">
              <a:buFont typeface="Arial" panose="020B0604020202020204" pitchFamily="34" charset="0"/>
              <a:buChar char="•"/>
            </a:pPr>
            <a:r>
              <a:rPr lang="en-NZ" sz="1400" dirty="0"/>
              <a:t>Social Development (including ODI)</a:t>
            </a:r>
          </a:p>
          <a:p>
            <a:pPr marL="285750" indent="-285750">
              <a:buFont typeface="Arial" panose="020B0604020202020204" pitchFamily="34" charset="0"/>
              <a:buChar char="•"/>
            </a:pPr>
            <a:r>
              <a:rPr lang="en-NZ" sz="1400" dirty="0"/>
              <a:t>Health</a:t>
            </a:r>
          </a:p>
          <a:p>
            <a:pPr marL="285750" indent="-285750">
              <a:buFont typeface="Arial" panose="020B0604020202020204" pitchFamily="34" charset="0"/>
              <a:buChar char="•"/>
            </a:pPr>
            <a:r>
              <a:rPr lang="en-NZ" sz="1400" dirty="0"/>
              <a:t>Education</a:t>
            </a:r>
          </a:p>
          <a:p>
            <a:pPr marL="285750" indent="-285750">
              <a:buFont typeface="Arial" panose="020B0604020202020204" pitchFamily="34" charset="0"/>
              <a:buChar char="•"/>
            </a:pPr>
            <a:r>
              <a:rPr lang="en-NZ" sz="1400" dirty="0"/>
              <a:t>Women</a:t>
            </a:r>
          </a:p>
          <a:p>
            <a:pPr marL="285750" indent="-285750">
              <a:buFont typeface="Arial" panose="020B0604020202020204" pitchFamily="34" charset="0"/>
              <a:buChar char="•"/>
            </a:pPr>
            <a:r>
              <a:rPr lang="en-NZ" sz="1400" dirty="0"/>
              <a:t>Youth </a:t>
            </a:r>
          </a:p>
          <a:p>
            <a:pPr marL="285750" indent="-285750">
              <a:buFont typeface="Arial" panose="020B0604020202020204" pitchFamily="34" charset="0"/>
              <a:buChar char="•"/>
            </a:pPr>
            <a:r>
              <a:rPr lang="en-NZ" sz="1400" dirty="0"/>
              <a:t>Ethnic Affairs</a:t>
            </a:r>
          </a:p>
          <a:p>
            <a:pPr marL="285750" indent="-285750">
              <a:buFont typeface="Arial" panose="020B0604020202020204" pitchFamily="34" charset="0"/>
              <a:buChar char="•"/>
            </a:pPr>
            <a:r>
              <a:rPr lang="en-NZ" sz="1400" dirty="0"/>
              <a:t>Pacific Island People</a:t>
            </a:r>
          </a:p>
          <a:p>
            <a:pPr marL="285750" indent="-285750">
              <a:buFont typeface="Arial" panose="020B0604020202020204" pitchFamily="34" charset="0"/>
              <a:buChar char="•"/>
            </a:pPr>
            <a:r>
              <a:rPr lang="en-NZ" sz="1400" dirty="0"/>
              <a:t> </a:t>
            </a:r>
            <a:r>
              <a:rPr lang="en-NZ" sz="1400" dirty="0" err="1"/>
              <a:t>Te</a:t>
            </a:r>
            <a:r>
              <a:rPr lang="en-NZ" sz="1400" dirty="0"/>
              <a:t> </a:t>
            </a:r>
            <a:r>
              <a:rPr lang="en-NZ" sz="1400" dirty="0" err="1"/>
              <a:t>Puni</a:t>
            </a:r>
            <a:r>
              <a:rPr lang="en-NZ" sz="1400" dirty="0"/>
              <a:t> </a:t>
            </a:r>
            <a:r>
              <a:rPr lang="en-NZ" sz="1400" dirty="0" err="1"/>
              <a:t>Kokiri</a:t>
            </a:r>
            <a:endParaRPr lang="en-NZ" sz="1400" dirty="0"/>
          </a:p>
          <a:p>
            <a:pPr marL="285750" indent="-285750">
              <a:buFont typeface="Arial" panose="020B0604020202020204" pitchFamily="34" charset="0"/>
              <a:buChar char="•"/>
            </a:pPr>
            <a:r>
              <a:rPr lang="en-NZ" sz="1400" dirty="0"/>
              <a:t> NZ Police</a:t>
            </a:r>
          </a:p>
          <a:p>
            <a:pPr marL="285750" indent="-285750">
              <a:buFont typeface="Arial" panose="020B0604020202020204" pitchFamily="34" charset="0"/>
              <a:buChar char="•"/>
            </a:pPr>
            <a:r>
              <a:rPr lang="en-NZ" sz="1400" dirty="0"/>
              <a:t>MBIE </a:t>
            </a:r>
          </a:p>
          <a:p>
            <a:pPr marL="285750" indent="-285750">
              <a:buFont typeface="Arial" panose="020B0604020202020204" pitchFamily="34" charset="0"/>
              <a:buChar char="•"/>
            </a:pPr>
            <a:r>
              <a:rPr lang="en-NZ" sz="1400" dirty="0"/>
              <a:t>Corrections</a:t>
            </a:r>
          </a:p>
          <a:p>
            <a:pPr marL="285750" indent="-285750">
              <a:buFont typeface="Arial" panose="020B0604020202020204" pitchFamily="34" charset="0"/>
              <a:buChar char="•"/>
            </a:pPr>
            <a:r>
              <a:rPr lang="en-NZ" sz="1400" dirty="0"/>
              <a:t>SIS</a:t>
            </a:r>
          </a:p>
          <a:p>
            <a:pPr marL="285750" indent="-285750">
              <a:buFont typeface="Arial" panose="020B0604020202020204" pitchFamily="34" charset="0"/>
              <a:buChar char="•"/>
            </a:pPr>
            <a:r>
              <a:rPr lang="en-NZ" sz="1400" dirty="0"/>
              <a:t>GCSB</a:t>
            </a:r>
          </a:p>
        </p:txBody>
      </p:sp>
    </p:spTree>
    <p:extLst>
      <p:ext uri="{BB962C8B-B14F-4D97-AF65-F5344CB8AC3E}">
        <p14:creationId xmlns:p14="http://schemas.microsoft.com/office/powerpoint/2010/main" val="13340007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7000" b="-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dirty="0"/>
          </a:p>
        </p:txBody>
      </p:sp>
      <p:sp>
        <p:nvSpPr>
          <p:cNvPr id="6" name="Picture Placeholder 5"/>
          <p:cNvSpPr>
            <a:spLocks noGrp="1"/>
          </p:cNvSpPr>
          <p:nvPr>
            <p:ph type="pic" idx="1"/>
          </p:nvPr>
        </p:nvSpPr>
        <p:spPr/>
      </p:sp>
    </p:spTree>
    <p:extLst>
      <p:ext uri="{BB962C8B-B14F-4D97-AF65-F5344CB8AC3E}">
        <p14:creationId xmlns:p14="http://schemas.microsoft.com/office/powerpoint/2010/main" val="22617641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562</TotalTime>
  <Words>1648</Words>
  <Application>Microsoft Office PowerPoint</Application>
  <PresentationFormat>Widescreen</PresentationFormat>
  <Paragraphs>215</Paragraphs>
  <Slides>17</Slides>
  <Notes>4</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17</vt:i4>
      </vt:variant>
    </vt:vector>
  </HeadingPairs>
  <TitlesOfParts>
    <vt:vector size="23" baseType="lpstr">
      <vt:lpstr>Arial</vt:lpstr>
      <vt:lpstr>Calibri</vt:lpstr>
      <vt:lpstr>Calibri Light</vt:lpstr>
      <vt:lpstr>Office Theme</vt:lpstr>
      <vt:lpstr>1_Default Design</vt:lpstr>
      <vt:lpstr>1_Office Theme</vt:lpstr>
      <vt:lpstr>David Rutherford</vt:lpstr>
      <vt:lpstr>Data is like bullets in the wrong hands  Data is like gold in the right hands</vt:lpstr>
      <vt:lpstr>PowerPoint Presentation</vt:lpstr>
      <vt:lpstr>PowerPoint Presentation</vt:lpstr>
      <vt:lpstr>Declaration of the United Nations 1942</vt:lpstr>
      <vt:lpstr>The International Human Rights  Treaty Framework</vt:lpstr>
      <vt:lpstr>PowerPoint Presentation</vt:lpstr>
      <vt:lpstr>The Domestic  Human Rights Framework</vt:lpstr>
      <vt:lpstr>PowerPoint Presentation</vt:lpstr>
      <vt:lpstr>Will New Zealand  keep its  promises  to people in New Zealand? </vt:lpstr>
      <vt:lpstr>What  would good governance and policy coherence  look like?</vt:lpstr>
      <vt:lpstr>PowerPoint Presentation</vt:lpstr>
      <vt:lpstr>PowerPoint Presentation</vt:lpstr>
      <vt:lpstr>PowerPoint Presentation</vt:lpstr>
      <vt:lpstr>PowerPoint Presentation</vt:lpstr>
      <vt:lpstr>PowerPoint Presentation</vt:lpstr>
      <vt:lpstr>Useful information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International Human Rights  Treaty Framework</dc:title>
  <dc:creator>David Rutherford</dc:creator>
  <cp:lastModifiedBy>Maia Poananga</cp:lastModifiedBy>
  <cp:revision>29</cp:revision>
  <cp:lastPrinted>2016-07-20T04:57:30Z</cp:lastPrinted>
  <dcterms:created xsi:type="dcterms:W3CDTF">2016-07-19T23:58:00Z</dcterms:created>
  <dcterms:modified xsi:type="dcterms:W3CDTF">2016-07-27T00:17:02Z</dcterms:modified>
</cp:coreProperties>
</file>